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55"/>
  </p:handoutMasterIdLst>
  <p:sldIdLst>
    <p:sldId id="439" r:id="rId3"/>
    <p:sldId id="707" r:id="rId5"/>
    <p:sldId id="706" r:id="rId6"/>
    <p:sldId id="708" r:id="rId7"/>
    <p:sldId id="709" r:id="rId8"/>
    <p:sldId id="629" r:id="rId9"/>
    <p:sldId id="710" r:id="rId10"/>
    <p:sldId id="711" r:id="rId11"/>
    <p:sldId id="712" r:id="rId12"/>
    <p:sldId id="669" r:id="rId13"/>
    <p:sldId id="713" r:id="rId14"/>
    <p:sldId id="714" r:id="rId15"/>
    <p:sldId id="715" r:id="rId16"/>
    <p:sldId id="670" r:id="rId17"/>
    <p:sldId id="793" r:id="rId18"/>
    <p:sldId id="716" r:id="rId19"/>
    <p:sldId id="671" r:id="rId20"/>
    <p:sldId id="717" r:id="rId21"/>
    <p:sldId id="672" r:id="rId22"/>
    <p:sldId id="673" r:id="rId23"/>
    <p:sldId id="720" r:id="rId24"/>
    <p:sldId id="675" r:id="rId25"/>
    <p:sldId id="674" r:id="rId26"/>
    <p:sldId id="676" r:id="rId27"/>
    <p:sldId id="678" r:id="rId28"/>
    <p:sldId id="679" r:id="rId29"/>
    <p:sldId id="794" r:id="rId30"/>
    <p:sldId id="680" r:id="rId31"/>
    <p:sldId id="795" r:id="rId32"/>
    <p:sldId id="796" r:id="rId33"/>
    <p:sldId id="721" r:id="rId34"/>
    <p:sldId id="681" r:id="rId35"/>
    <p:sldId id="797" r:id="rId36"/>
    <p:sldId id="727" r:id="rId37"/>
    <p:sldId id="684" r:id="rId38"/>
    <p:sldId id="685" r:id="rId39"/>
    <p:sldId id="688" r:id="rId40"/>
    <p:sldId id="691" r:id="rId41"/>
    <p:sldId id="690" r:id="rId42"/>
    <p:sldId id="689" r:id="rId43"/>
    <p:sldId id="728" r:id="rId44"/>
    <p:sldId id="692" r:id="rId45"/>
    <p:sldId id="695" r:id="rId46"/>
    <p:sldId id="732" r:id="rId47"/>
    <p:sldId id="733" r:id="rId48"/>
    <p:sldId id="734" r:id="rId49"/>
    <p:sldId id="735" r:id="rId50"/>
    <p:sldId id="696" r:id="rId51"/>
    <p:sldId id="698" r:id="rId52"/>
    <p:sldId id="699" r:id="rId53"/>
    <p:sldId id="705" r:id="rId54"/>
  </p:sldIdLst>
  <p:sldSz cx="9144000" cy="6858000" type="screen4x3"/>
  <p:notesSz cx="6858000" cy="9144000"/>
  <p:custDataLst>
    <p:tags r:id="rId59"/>
  </p:custDataLst>
  <p:defaultTex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59" userDrawn="1">
          <p15:clr>
            <a:srgbClr val="A4A3A4"/>
          </p15:clr>
        </p15:guide>
        <p15:guide id="2" pos="28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0FF00"/>
    <a:srgbClr val="E6E6E6"/>
    <a:srgbClr val="0066FF"/>
    <a:srgbClr val="55D9D3"/>
    <a:srgbClr val="0000FF"/>
    <a:srgbClr val="FFFD82"/>
    <a:srgbClr val="1B998B"/>
    <a:srgbClr val="D2DEEF"/>
    <a:srgbClr val="EAEFF7"/>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87" autoAdjust="0"/>
    <p:restoredTop sz="77752" autoAdjust="0"/>
  </p:normalViewPr>
  <p:slideViewPr>
    <p:cSldViewPr showGuides="1">
      <p:cViewPr varScale="1">
        <p:scale>
          <a:sx n="103" d="100"/>
          <a:sy n="103" d="100"/>
        </p:scale>
        <p:origin x="2304" y="48"/>
      </p:cViewPr>
      <p:guideLst>
        <p:guide orient="horz" pos="2159"/>
        <p:guide pos="2857"/>
      </p:guideLst>
    </p:cSldViewPr>
  </p:slideViewPr>
  <p:outlineViewPr>
    <p:cViewPr>
      <p:scale>
        <a:sx n="33" d="100"/>
        <a:sy n="33" d="100"/>
      </p:scale>
      <p:origin x="0" y="-158"/>
    </p:cViewPr>
  </p:outlineViewPr>
  <p:notesTextViewPr>
    <p:cViewPr>
      <p:scale>
        <a:sx n="150" d="100"/>
        <a:sy n="150" d="100"/>
      </p:scale>
      <p:origin x="0" y="0"/>
    </p:cViewPr>
  </p:notesTextViewPr>
  <p:sorterViewPr>
    <p:cViewPr varScale="1">
      <p:scale>
        <a:sx n="100" d="100"/>
        <a:sy n="100" d="100"/>
      </p:scale>
      <p:origin x="0" y="0"/>
    </p:cViewPr>
  </p:sorterViewPr>
  <p:notesViewPr>
    <p:cSldViewPr>
      <p:cViewPr varScale="1">
        <p:scale>
          <a:sx n="63" d="100"/>
          <a:sy n="63" d="100"/>
        </p:scale>
        <p:origin x="2280" y="62"/>
      </p:cViewPr>
      <p:guideLst>
        <p:guide orient="horz" pos="2879"/>
        <p:guide pos="2143"/>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9" Type="http://schemas.openxmlformats.org/officeDocument/2006/relationships/tags" Target="tags/tag5.xml"/><Relationship Id="rId58" Type="http://schemas.openxmlformats.org/officeDocument/2006/relationships/tableStyles" Target="tableStyles.xml"/><Relationship Id="rId57" Type="http://schemas.openxmlformats.org/officeDocument/2006/relationships/viewProps" Target="viewProps.xml"/><Relationship Id="rId56" Type="http://schemas.openxmlformats.org/officeDocument/2006/relationships/presProps" Target="presProps.xml"/><Relationship Id="rId55" Type="http://schemas.openxmlformats.org/officeDocument/2006/relationships/handoutMaster" Target="handoutMasters/handoutMaster1.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D78932C-8C37-49E0-91E7-9B62CE34B1F7}"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E7CF6E-9FB8-447C-91C7-AEBC91D8CB0E}"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0" hangingPunct="0">
              <a:defRPr sz="1200">
                <a:latin typeface="Calibri" panose="020F0502020204030204" charset="0"/>
                <a:ea typeface="宋体" panose="02010600030101010101" pitchFamily="2" charset="-122"/>
              </a:defRPr>
            </a:lvl1pPr>
          </a:lstStyle>
          <a:p>
            <a:pPr>
              <a:defRPr/>
            </a:pPr>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0" hangingPunct="0">
              <a:defRPr sz="1200">
                <a:latin typeface="Calibri" panose="020F0502020204030204" charset="0"/>
                <a:ea typeface="宋体" panose="02010600030101010101" pitchFamily="2" charset="-122"/>
              </a:defRPr>
            </a:lvl1pPr>
          </a:lstStyle>
          <a:p>
            <a:pPr>
              <a:defRPr/>
            </a:pPr>
            <a:fld id="{6D63082C-D9FC-4144-9E95-4F8267D7FCC9}" type="datetimeFigureOut">
              <a:rPr lang="en-US"/>
            </a:fld>
            <a:endParaRPr 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en-US"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0" hangingPunct="0">
              <a:defRPr sz="1200">
                <a:latin typeface="Calibri" panose="020F0502020204030204" charset="0"/>
                <a:ea typeface="宋体" panose="02010600030101010101" pitchFamily="2" charset="-122"/>
              </a:defRPr>
            </a:lvl1pPr>
          </a:lstStyle>
          <a:p>
            <a:pPr>
              <a:defRPr/>
            </a:pPr>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0" hangingPunct="0">
              <a:defRPr sz="1200">
                <a:latin typeface="Calibri" panose="020F0502020204030204" charset="0"/>
                <a:ea typeface="宋体" panose="02010600030101010101" pitchFamily="2" charset="-122"/>
              </a:defRPr>
            </a:lvl1pPr>
          </a:lstStyle>
          <a:p>
            <a:pPr>
              <a:defRPr/>
            </a:pPr>
            <a:fld id="{5D9548A5-B1AB-3F4F-9770-E08DEE99858B}"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宋体" panose="02010600030101010101" pitchFamily="2" charset="-122"/>
            </a:endParaRPr>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fld id="{358C0F6F-2FB0-3A4F-8E90-044F055463D9}" type="slidenum">
              <a:rPr lang="en-US" altLang="zh-CN"/>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 typeface="+mj-lt"/>
              <a:buAutoNum type="arabicPeriod"/>
              <a:defRPr/>
            </a:pPr>
            <a:endParaRPr lang="zh-CN" altLang="en-US" b="0"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 typeface="+mj-lt"/>
              <a:buAutoNum type="arabicPeriod"/>
              <a:defRPr/>
            </a:pPr>
            <a:endParaRPr lang="zh-CN" altLang="en-US" b="0"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 typeface="+mj-lt"/>
              <a:buAutoNum type="arabicPeriod"/>
              <a:defRPr/>
            </a:pPr>
            <a:endParaRPr lang="zh-CN" altLang="en-US" b="1"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ECECEC"/>
              </a:solidFill>
              <a:effectLst/>
              <a:latin typeface="Söhne"/>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sz="12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ECECEC"/>
              </a:solidFill>
              <a:effectLst/>
              <a:latin typeface="Söhne"/>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en-US" altLang="zh-CN" b="0" i="0" dirty="0">
              <a:solidFill>
                <a:srgbClr val="ECECEC"/>
              </a:solidFill>
              <a:effectLst/>
              <a:latin typeface="Söhne"/>
              <a:ea typeface="微软雅黑" panose="020B0503020204020204" pitchFamily="34" charset="-122"/>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en-US" altLang="zh-CN" sz="12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85800" lvl="1"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sz="12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 typeface="+mj-lt"/>
              <a:buAutoNum type="arabicPeriod"/>
              <a:defRPr/>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 typeface="+mj-lt"/>
              <a:buAutoNum type="arabicPeriod"/>
              <a:defRPr/>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ECECEC"/>
              </a:solidFill>
              <a:effectLst/>
              <a:latin typeface="Söhne"/>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sz="12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en-US" altLang="zh-CN" b="0" i="0" dirty="0">
              <a:solidFill>
                <a:srgbClr val="151515"/>
              </a:solidFill>
              <a:effectLst/>
              <a:latin typeface="RedHatText"/>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a:endParaRPr lang="en-US" altLang="zh-CN"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en-US" altLang="zh-CN"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 typeface="+mj-lt"/>
              <a:buAutoNum type="arabicPeriod"/>
              <a:defRPr/>
            </a:pPr>
            <a:endParaRPr lang="en-US" altLang="zh-CN"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en-US" altLang="zh-CN"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b="0"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Tx/>
              <a:buAutoNum type="arabicPeriod"/>
              <a:defRPr/>
            </a:pPr>
            <a:endParaRPr lang="en-US" altLang="zh-CN" sz="12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b="0"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lgn="l">
              <a:buFont typeface="+mj-lt"/>
              <a:buAutoNum type="arabicPeriod"/>
            </a:pPr>
            <a:endParaRPr lang="zh-CN" altLang="en-US" b="0" i="0" dirty="0">
              <a:effectLst/>
              <a:latin typeface="Inter"/>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gn="l">
              <a:buFont typeface="+mj-lt"/>
              <a:buNone/>
            </a:pPr>
            <a:endParaRPr lang="en-US" altLang="zh-CN" b="0" i="0" dirty="0">
              <a:solidFill>
                <a:srgbClr val="333333"/>
              </a:solidFill>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r>
              <a:rPr lang="en-US" dirty="0"/>
              <a:t>BY1306147 </a:t>
            </a:r>
            <a:r>
              <a:rPr lang="en-US" dirty="0" err="1"/>
              <a:t>张硕</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14106B08-2A05-4E4A-BB4F-B483A66EA091}"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a:xfrm>
            <a:off x="6457950" y="6448251"/>
            <a:ext cx="2057400" cy="365125"/>
          </a:xfrm>
          <a:prstGeom prst="rect">
            <a:avLst/>
          </a:prstGeom>
        </p:spPr>
        <p:txBody>
          <a:bodyPr/>
          <a:lstStyle>
            <a:lvl1pPr>
              <a:defRPr/>
            </a:lvl1pPr>
          </a:lstStyle>
          <a:p>
            <a:pPr>
              <a:defRPr/>
            </a:pPr>
            <a:fld id="{71D828F9-2628-9149-86BE-B70DE401120D}"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A51CB-2EA0-4CCE-BC1F-19C7633E457D}" type="datetimeFigureOut">
              <a:rPr lang="zh-CN" altLang="en-US" smtClean="0"/>
            </a:fld>
            <a:endParaRPr lang="zh-CN" altLang="en-US"/>
          </a:p>
        </p:txBody>
      </p:sp>
      <p:sp>
        <p:nvSpPr>
          <p:cNvPr id="3" name="灯片编号占位符 2"/>
          <p:cNvSpPr>
            <a:spLocks noGrp="1"/>
          </p:cNvSpPr>
          <p:nvPr>
            <p:ph type="sldNum" sz="quarter" idx="11"/>
          </p:nvPr>
        </p:nvSpPr>
        <p:spPr/>
        <p:txBody>
          <a:bodyPr/>
          <a:lstStyle/>
          <a:p>
            <a:fld id="{69874BC8-A9E1-416A-999A-738A0D0266C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A51CB-2EA0-4CCE-BC1F-19C7633E457D}" type="datetimeFigureOut">
              <a:rPr lang="zh-CN" altLang="en-US" smtClean="0"/>
            </a:fld>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874BC8-A9E1-416A-999A-738A0D0266C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slideLayout" Target="../slideLayouts/slideLayout2.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image" Target="../media/image13.png"/><Relationship Id="rId3" Type="http://schemas.openxmlformats.org/officeDocument/2006/relationships/tags" Target="../tags/tag2.xml"/><Relationship Id="rId2" Type="http://schemas.openxmlformats.org/officeDocument/2006/relationships/image" Target="../media/image12.png"/><Relationship Id="rId1" Type="http://schemas.openxmlformats.org/officeDocument/2006/relationships/tags" Target="../tags/tag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2.xml"/><Relationship Id="rId3" Type="http://schemas.openxmlformats.org/officeDocument/2006/relationships/hyperlink" Target="http://doi.acm.org/10.1145/361011.361073" TargetMode="External"/><Relationship Id="rId2" Type="http://schemas.openxmlformats.org/officeDocument/2006/relationships/image" Target="../media/image18.png"/><Relationship Id="rId1"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2501900"/>
            <a:ext cx="9144000" cy="1935163"/>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mn-lt"/>
              <a:ea typeface="+mn-ea"/>
            </a:endParaRPr>
          </a:p>
        </p:txBody>
      </p:sp>
      <p:sp>
        <p:nvSpPr>
          <p:cNvPr id="22530" name="Title 1"/>
          <p:cNvSpPr>
            <a:spLocks noGrp="1"/>
          </p:cNvSpPr>
          <p:nvPr>
            <p:ph type="ctrTitle"/>
          </p:nvPr>
        </p:nvSpPr>
        <p:spPr>
          <a:xfrm>
            <a:off x="805272" y="2193528"/>
            <a:ext cx="7533456" cy="2387600"/>
          </a:xfrm>
        </p:spPr>
        <p:txBody>
          <a:bodyPr anchor="ctr" anchorCtr="1"/>
          <a:lstStyle/>
          <a:p>
            <a:r>
              <a:rPr lang="zh-CN" altLang="en-US" dirty="0">
                <a:solidFill>
                  <a:srgbClr val="000000"/>
                </a:solidFill>
                <a:latin typeface="微软雅黑" panose="020B0503020204020204" pitchFamily="34" charset="-122"/>
                <a:ea typeface="微软雅黑" panose="020B0503020204020204" pitchFamily="34" charset="-122"/>
                <a:cs typeface="Hei" charset="-122"/>
              </a:rPr>
              <a:t>第三章 云使能技术</a:t>
            </a:r>
            <a:endParaRPr lang="en-US" altLang="en-US" dirty="0">
              <a:solidFill>
                <a:srgbClr val="000000"/>
              </a:solidFill>
              <a:latin typeface="微软雅黑" panose="020B0503020204020204" pitchFamily="34" charset="-122"/>
              <a:ea typeface="微软雅黑" panose="020B0503020204020204" pitchFamily="34" charset="-122"/>
              <a:cs typeface="Hei" charset="-122"/>
            </a:endParaRPr>
          </a:p>
        </p:txBody>
      </p:sp>
      <p:sp>
        <p:nvSpPr>
          <p:cNvPr id="5" name="TextBox 4"/>
          <p:cNvSpPr txBox="1"/>
          <p:nvPr/>
        </p:nvSpPr>
        <p:spPr>
          <a:xfrm>
            <a:off x="1296194" y="1815207"/>
            <a:ext cx="6985000" cy="461665"/>
          </a:xfrm>
          <a:prstGeom prst="rect">
            <a:avLst/>
          </a:prstGeom>
          <a:noFill/>
        </p:spPr>
        <p:txBody>
          <a:bodyPr wrap="square">
            <a:spAutoFit/>
          </a:bodyPr>
          <a:lstStyle/>
          <a:p>
            <a:pPr algn="ctr">
              <a:defRPr/>
            </a:pPr>
            <a:r>
              <a:rPr lang="zh-CN" altLang="en-US" sz="2400" spc="600" dirty="0">
                <a:solidFill>
                  <a:srgbClr val="002060"/>
                </a:solidFill>
                <a:latin typeface="微软雅黑" panose="020B0503020204020204" pitchFamily="34" charset="-122"/>
                <a:ea typeface="微软雅黑" panose="020B0503020204020204" pitchFamily="34" charset="-122"/>
                <a:cs typeface="黑体" panose="02010609060101010101" pitchFamily="49" charset="-122"/>
              </a:rPr>
              <a:t>云计算技术</a:t>
            </a:r>
            <a:endParaRPr lang="en-US" sz="2400" spc="600" dirty="0">
              <a:solidFill>
                <a:srgbClr val="002060"/>
              </a:solidFill>
              <a:latin typeface="微软雅黑" panose="020B0503020204020204" pitchFamily="34" charset="-122"/>
              <a:ea typeface="微软雅黑" panose="020B0503020204020204" pitchFamily="34" charset="-122"/>
              <a:cs typeface="黑体" panose="02010609060101010101" pitchFamily="49" charset="-122"/>
            </a:endParaRPr>
          </a:p>
        </p:txBody>
      </p:sp>
      <p:sp>
        <p:nvSpPr>
          <p:cNvPr id="2" name="TextBox 1"/>
          <p:cNvSpPr txBox="1"/>
          <p:nvPr/>
        </p:nvSpPr>
        <p:spPr>
          <a:xfrm>
            <a:off x="10372725" y="571500"/>
            <a:ext cx="184731" cy="369332"/>
          </a:xfrm>
          <a:prstGeom prst="rect">
            <a:avLst/>
          </a:prstGeom>
          <a:noFill/>
        </p:spPr>
        <p:txBody>
          <a:bodyPr wrap="none" rtlCol="0">
            <a:spAutoFit/>
          </a:bodyPr>
          <a:lstStyle/>
          <a:p>
            <a:endParaRPr lang="en-US"/>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1502" y="297292"/>
            <a:ext cx="2832628" cy="899460"/>
          </a:xfrm>
          <a:prstGeom prst="rect">
            <a:avLst/>
          </a:prstGeom>
        </p:spPr>
      </p:pic>
      <p:sp>
        <p:nvSpPr>
          <p:cNvPr id="11" name="副标题 7"/>
          <p:cNvSpPr>
            <a:spLocks noGrp="1"/>
          </p:cNvSpPr>
          <p:nvPr>
            <p:ph type="subTitle" idx="1"/>
          </p:nvPr>
        </p:nvSpPr>
        <p:spPr>
          <a:xfrm>
            <a:off x="1143000" y="4694277"/>
            <a:ext cx="6858000" cy="1655762"/>
          </a:xfrm>
        </p:spPr>
        <p:txBody>
          <a:bodyPr/>
          <a:lstStyle/>
          <a:p>
            <a:r>
              <a:rPr lang="zh-CN" altLang="en-US" sz="1800" dirty="0">
                <a:solidFill>
                  <a:srgbClr val="000000"/>
                </a:solidFill>
                <a:latin typeface="微软雅黑" panose="020B0503020204020204" pitchFamily="34" charset="-122"/>
                <a:ea typeface="微软雅黑" panose="020B0503020204020204" pitchFamily="34" charset="-122"/>
              </a:rPr>
              <a:t>第三次课：</a:t>
            </a:r>
            <a:r>
              <a:rPr lang="en-US" altLang="zh-CN" sz="1800" dirty="0">
                <a:solidFill>
                  <a:srgbClr val="000000"/>
                </a:solidFill>
                <a:latin typeface="微软雅黑" panose="020B0503020204020204" pitchFamily="34" charset="-122"/>
                <a:ea typeface="微软雅黑" panose="020B0503020204020204" pitchFamily="34" charset="-122"/>
                <a:cs typeface="Hei" charset="-122"/>
              </a:rPr>
              <a:t>2024</a:t>
            </a:r>
            <a:r>
              <a:rPr lang="zh-CN" altLang="en-US" sz="1800" dirty="0">
                <a:solidFill>
                  <a:srgbClr val="000000"/>
                </a:solidFill>
                <a:latin typeface="微软雅黑" panose="020B0503020204020204" pitchFamily="34" charset="-122"/>
                <a:ea typeface="微软雅黑" panose="020B0503020204020204" pitchFamily="34" charset="-122"/>
                <a:cs typeface="Hei" charset="-122"/>
              </a:rPr>
              <a:t>年</a:t>
            </a:r>
            <a:r>
              <a:rPr lang="en-US" altLang="zh-CN" sz="1800" dirty="0">
                <a:solidFill>
                  <a:srgbClr val="000000"/>
                </a:solidFill>
                <a:latin typeface="微软雅黑" panose="020B0503020204020204" pitchFamily="34" charset="-122"/>
                <a:ea typeface="微软雅黑" panose="020B0503020204020204" pitchFamily="34" charset="-122"/>
                <a:cs typeface="Hei" charset="-122"/>
              </a:rPr>
              <a:t>03</a:t>
            </a:r>
            <a:r>
              <a:rPr lang="zh-CN" altLang="en-US" sz="1800" dirty="0">
                <a:solidFill>
                  <a:srgbClr val="000000"/>
                </a:solidFill>
                <a:latin typeface="微软雅黑" panose="020B0503020204020204" pitchFamily="34" charset="-122"/>
                <a:ea typeface="微软雅黑" panose="020B0503020204020204" pitchFamily="34" charset="-122"/>
                <a:cs typeface="Hei" charset="-122"/>
              </a:rPr>
              <a:t>月</a:t>
            </a:r>
            <a:r>
              <a:rPr lang="en-US" altLang="zh-CN" dirty="0">
                <a:solidFill>
                  <a:srgbClr val="000000"/>
                </a:solidFill>
                <a:latin typeface="微软雅黑" panose="020B0503020204020204" pitchFamily="34" charset="-122"/>
                <a:ea typeface="微软雅黑" panose="020B0503020204020204" pitchFamily="34" charset="-122"/>
                <a:cs typeface="Hei" charset="-122"/>
              </a:rPr>
              <a:t>07</a:t>
            </a:r>
            <a:r>
              <a:rPr lang="zh-CN" altLang="en-US" sz="1800" dirty="0">
                <a:solidFill>
                  <a:srgbClr val="000000"/>
                </a:solidFill>
                <a:latin typeface="微软雅黑" panose="020B0503020204020204" pitchFamily="34" charset="-122"/>
                <a:ea typeface="微软雅黑" panose="020B0503020204020204" pitchFamily="34" charset="-122"/>
                <a:cs typeface="Hei" charset="-122"/>
              </a:rPr>
              <a:t>日</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3.1.1 Internet</a:t>
            </a:r>
            <a:r>
              <a:rPr lang="zh-CN" altLang="en-US" sz="3200" dirty="0">
                <a:solidFill>
                  <a:srgbClr val="0000FF"/>
                </a:solidFill>
                <a:latin typeface="微软雅黑" panose="020B0503020204020204" pitchFamily="34" charset="-122"/>
                <a:ea typeface="微软雅黑" panose="020B0503020204020204" pitchFamily="34" charset="-122"/>
              </a:rPr>
              <a:t>服务提供者</a:t>
            </a:r>
            <a:r>
              <a:rPr lang="en-US" altLang="zh-CN" sz="3200" dirty="0">
                <a:solidFill>
                  <a:srgbClr val="0000FF"/>
                </a:solidFill>
                <a:latin typeface="微软雅黑" panose="020B0503020204020204" pitchFamily="34" charset="-122"/>
                <a:ea typeface="微软雅黑" panose="020B0503020204020204" pitchFamily="34" charset="-122"/>
              </a:rPr>
              <a:t>(ISP)</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306930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3.1 </a:t>
            </a:r>
            <a:r>
              <a:rPr lang="zh-CN" altLang="en-US" dirty="0">
                <a:solidFill>
                  <a:schemeClr val="bg1"/>
                </a:solidFill>
                <a:latin typeface="微软雅黑" panose="020B0503020204020204" pitchFamily="34" charset="-122"/>
                <a:ea typeface="微软雅黑" panose="020B0503020204020204" pitchFamily="34" charset="-122"/>
              </a:rPr>
              <a:t>宽带网络和</a:t>
            </a:r>
            <a:r>
              <a:rPr lang="en-US" altLang="zh-CN" dirty="0">
                <a:solidFill>
                  <a:schemeClr val="bg1"/>
                </a:solidFill>
                <a:latin typeface="微软雅黑" panose="020B0503020204020204" pitchFamily="34" charset="-122"/>
                <a:ea typeface="微软雅黑" panose="020B0503020204020204" pitchFamily="34" charset="-122"/>
              </a:rPr>
              <a:t>Internet</a:t>
            </a:r>
            <a:r>
              <a:rPr lang="zh-CN" altLang="en-US" dirty="0">
                <a:solidFill>
                  <a:schemeClr val="bg1"/>
                </a:solidFill>
                <a:latin typeface="微软雅黑" panose="020B0503020204020204" pitchFamily="34" charset="-122"/>
                <a:ea typeface="微软雅黑" panose="020B0503020204020204" pitchFamily="34" charset="-122"/>
              </a:rPr>
              <a:t>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435885"/>
            <a:ext cx="4536504"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Internet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拓扑</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：已经成为一种</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动态</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复杂</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ISP</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集合。</a:t>
            </a:r>
            <a:endPar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ISP</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通过其</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核心协议</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高度互联互通。</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从</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主要</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ISP</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扩展出较小的分支，这些分支又向外延伸出分支，直到最终达到每一个</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Internet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电子设备。</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4607496" y="989358"/>
            <a:ext cx="4536504" cy="546272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3.1.1 Internet</a:t>
            </a:r>
            <a:r>
              <a:rPr lang="zh-CN" altLang="en-US" sz="3200" dirty="0">
                <a:solidFill>
                  <a:srgbClr val="0000FF"/>
                </a:solidFill>
                <a:latin typeface="微软雅黑" panose="020B0503020204020204" pitchFamily="34" charset="-122"/>
                <a:ea typeface="微软雅黑" panose="020B0503020204020204" pitchFamily="34" charset="-122"/>
              </a:rPr>
              <a:t>服务提供者</a:t>
            </a:r>
            <a:r>
              <a:rPr lang="en-US" altLang="zh-CN" sz="3200" dirty="0">
                <a:solidFill>
                  <a:srgbClr val="0000FF"/>
                </a:solidFill>
                <a:latin typeface="微软雅黑" panose="020B0503020204020204" pitchFamily="34" charset="-122"/>
                <a:ea typeface="微软雅黑" panose="020B0503020204020204" pitchFamily="34" charset="-122"/>
              </a:rPr>
              <a:t>(ISP)</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306930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3.1 </a:t>
            </a:r>
            <a:r>
              <a:rPr lang="zh-CN" altLang="en-US" dirty="0">
                <a:solidFill>
                  <a:schemeClr val="bg1"/>
                </a:solidFill>
                <a:latin typeface="微软雅黑" panose="020B0503020204020204" pitchFamily="34" charset="-122"/>
                <a:ea typeface="微软雅黑" panose="020B0503020204020204" pitchFamily="34" charset="-122"/>
              </a:rPr>
              <a:t>宽带网络和</a:t>
            </a:r>
            <a:r>
              <a:rPr lang="en-US" altLang="zh-CN" dirty="0">
                <a:solidFill>
                  <a:schemeClr val="bg1"/>
                </a:solidFill>
                <a:latin typeface="微软雅黑" panose="020B0503020204020204" pitchFamily="34" charset="-122"/>
                <a:ea typeface="微软雅黑" panose="020B0503020204020204" pitchFamily="34" charset="-122"/>
              </a:rPr>
              <a:t>Internet</a:t>
            </a:r>
            <a:r>
              <a:rPr lang="zh-CN" altLang="en-US" dirty="0">
                <a:solidFill>
                  <a:schemeClr val="bg1"/>
                </a:solidFill>
                <a:latin typeface="微软雅黑" panose="020B0503020204020204" pitchFamily="34" charset="-122"/>
                <a:ea typeface="微软雅黑" panose="020B0503020204020204" pitchFamily="34" charset="-122"/>
              </a:rPr>
              <a:t>架构</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259632" y="1142296"/>
            <a:ext cx="6992981" cy="5734244"/>
          </a:xfrm>
          <a:prstGeom prst="rect">
            <a:avLst/>
          </a:prstGeom>
        </p:spPr>
      </p:pic>
      <p:pic>
        <p:nvPicPr>
          <p:cNvPr id="5" name="图片 4"/>
          <p:cNvPicPr>
            <a:picLocks noChangeAspect="1"/>
          </p:cNvPicPr>
          <p:nvPr/>
        </p:nvPicPr>
        <p:blipFill>
          <a:blip r:embed="rId2"/>
          <a:stretch>
            <a:fillRect/>
          </a:stretch>
        </p:blipFill>
        <p:spPr>
          <a:xfrm>
            <a:off x="194652" y="0"/>
            <a:ext cx="8754695" cy="6858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3.1.1 Internet</a:t>
            </a:r>
            <a:r>
              <a:rPr lang="zh-CN" altLang="en-US" sz="3200" dirty="0">
                <a:solidFill>
                  <a:srgbClr val="0000FF"/>
                </a:solidFill>
                <a:latin typeface="微软雅黑" panose="020B0503020204020204" pitchFamily="34" charset="-122"/>
                <a:ea typeface="微软雅黑" panose="020B0503020204020204" pitchFamily="34" charset="-122"/>
              </a:rPr>
              <a:t>服务提供者</a:t>
            </a:r>
            <a:r>
              <a:rPr lang="en-US" altLang="zh-CN" sz="3200" dirty="0">
                <a:solidFill>
                  <a:srgbClr val="0000FF"/>
                </a:solidFill>
                <a:latin typeface="微软雅黑" panose="020B0503020204020204" pitchFamily="34" charset="-122"/>
                <a:ea typeface="微软雅黑" panose="020B0503020204020204" pitchFamily="34" charset="-122"/>
              </a:rPr>
              <a:t>(ISP)</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306930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3.1 </a:t>
            </a:r>
            <a:r>
              <a:rPr lang="zh-CN" altLang="en-US" dirty="0">
                <a:solidFill>
                  <a:schemeClr val="bg1"/>
                </a:solidFill>
                <a:latin typeface="微软雅黑" panose="020B0503020204020204" pitchFamily="34" charset="-122"/>
                <a:ea typeface="微软雅黑" panose="020B0503020204020204" pitchFamily="34" charset="-122"/>
              </a:rPr>
              <a:t>宽带网络和</a:t>
            </a:r>
            <a:r>
              <a:rPr lang="en-US" altLang="zh-CN" dirty="0">
                <a:solidFill>
                  <a:schemeClr val="bg1"/>
                </a:solidFill>
                <a:latin typeface="微软雅黑" panose="020B0503020204020204" pitchFamily="34" charset="-122"/>
                <a:ea typeface="微软雅黑" panose="020B0503020204020204" pitchFamily="34" charset="-122"/>
              </a:rPr>
              <a:t>Internet</a:t>
            </a:r>
            <a:r>
              <a:rPr lang="zh-CN" altLang="en-US" dirty="0">
                <a:solidFill>
                  <a:schemeClr val="bg1"/>
                </a:solidFill>
                <a:latin typeface="微软雅黑" panose="020B0503020204020204" pitchFamily="34" charset="-122"/>
                <a:ea typeface="微软雅黑" panose="020B0503020204020204" pitchFamily="34" charset="-122"/>
              </a:rPr>
              <a:t>架构</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259632" y="1142296"/>
            <a:ext cx="6992981" cy="573424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3.1.1 Internet</a:t>
            </a:r>
            <a:r>
              <a:rPr lang="zh-CN" altLang="en-US" sz="3200" dirty="0">
                <a:solidFill>
                  <a:srgbClr val="0000FF"/>
                </a:solidFill>
                <a:latin typeface="微软雅黑" panose="020B0503020204020204" pitchFamily="34" charset="-122"/>
                <a:ea typeface="微软雅黑" panose="020B0503020204020204" pitchFamily="34" charset="-122"/>
              </a:rPr>
              <a:t>服务提供者</a:t>
            </a:r>
            <a:r>
              <a:rPr lang="en-US" altLang="zh-CN" sz="3200" dirty="0">
                <a:solidFill>
                  <a:srgbClr val="0000FF"/>
                </a:solidFill>
                <a:latin typeface="微软雅黑" panose="020B0503020204020204" pitchFamily="34" charset="-122"/>
                <a:ea typeface="微软雅黑" panose="020B0503020204020204" pitchFamily="34" charset="-122"/>
              </a:rPr>
              <a:t>(ISP)</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306930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3.1 </a:t>
            </a:r>
            <a:r>
              <a:rPr lang="zh-CN" altLang="en-US" dirty="0">
                <a:solidFill>
                  <a:schemeClr val="bg1"/>
                </a:solidFill>
                <a:latin typeface="微软雅黑" panose="020B0503020204020204" pitchFamily="34" charset="-122"/>
                <a:ea typeface="微软雅黑" panose="020B0503020204020204" pitchFamily="34" charset="-122"/>
              </a:rPr>
              <a:t>宽带网络和</a:t>
            </a:r>
            <a:r>
              <a:rPr lang="en-US" altLang="zh-CN" dirty="0">
                <a:solidFill>
                  <a:schemeClr val="bg1"/>
                </a:solidFill>
                <a:latin typeface="微软雅黑" panose="020B0503020204020204" pitchFamily="34" charset="-122"/>
                <a:ea typeface="微软雅黑" panose="020B0503020204020204" pitchFamily="34" charset="-122"/>
              </a:rPr>
              <a:t>Internet</a:t>
            </a:r>
            <a:r>
              <a:rPr lang="zh-CN" altLang="en-US" dirty="0">
                <a:solidFill>
                  <a:schemeClr val="bg1"/>
                </a:solidFill>
                <a:latin typeface="微软雅黑" panose="020B0503020204020204" pitchFamily="34" charset="-122"/>
                <a:ea typeface="微软雅黑" panose="020B0503020204020204" pitchFamily="34" charset="-122"/>
              </a:rPr>
              <a:t>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435885"/>
            <a:ext cx="7488832" cy="3135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云用户和云提供者的通信</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20000"/>
              </a:lnSpc>
              <a:spcBef>
                <a:spcPct val="20000"/>
              </a:spcBef>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      云用户和云提供者利用以无中心的供给和管理模型为基础的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Internet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进行通信，不受任何集中式实体的控制。</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361950" lvl="1" indent="-361950">
              <a:lnSpc>
                <a:spcPct val="120000"/>
              </a:lnSpc>
              <a:spcBef>
                <a:spcPct val="20000"/>
              </a:spcBef>
              <a:buFont typeface="Wingdings" panose="05000000000000000000" pitchFamily="2" charset="2"/>
              <a:buChar char="n"/>
            </a:pP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互联架构的两个基本组成部分</a:t>
            </a:r>
            <a:endPar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无连接分组交换</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a:lnSpc>
                <a:spcPct val="120000"/>
              </a:lnSpc>
              <a:spcBef>
                <a:spcPct val="20000"/>
              </a:spcBef>
            </a:pP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基于路由器的互联</a:t>
            </a:r>
            <a:endParaRPr lang="en-US" altLang="zh-CN" sz="18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3.1.2 </a:t>
            </a:r>
            <a:r>
              <a:rPr lang="zh-CN" altLang="en-US" sz="3200" dirty="0">
                <a:solidFill>
                  <a:srgbClr val="0000FF"/>
                </a:solidFill>
                <a:latin typeface="微软雅黑" panose="020B0503020204020204" pitchFamily="34" charset="-122"/>
                <a:ea typeface="微软雅黑" panose="020B0503020204020204" pitchFamily="34" charset="-122"/>
              </a:rPr>
              <a:t>无连接分组交换（数据报网络）</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306930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3.1 </a:t>
            </a:r>
            <a:r>
              <a:rPr lang="zh-CN" altLang="en-US" dirty="0">
                <a:solidFill>
                  <a:schemeClr val="bg1"/>
                </a:solidFill>
                <a:latin typeface="微软雅黑" panose="020B0503020204020204" pitchFamily="34" charset="-122"/>
                <a:ea typeface="微软雅黑" panose="020B0503020204020204" pitchFamily="34" charset="-122"/>
              </a:rPr>
              <a:t>宽带网络和</a:t>
            </a:r>
            <a:r>
              <a:rPr lang="en-US" altLang="zh-CN" dirty="0">
                <a:solidFill>
                  <a:schemeClr val="bg1"/>
                </a:solidFill>
                <a:latin typeface="微软雅黑" panose="020B0503020204020204" pitchFamily="34" charset="-122"/>
                <a:ea typeface="微软雅黑" panose="020B0503020204020204" pitchFamily="34" charset="-122"/>
              </a:rPr>
              <a:t>Internet</a:t>
            </a:r>
            <a:r>
              <a:rPr lang="zh-CN" altLang="en-US" dirty="0">
                <a:solidFill>
                  <a:schemeClr val="bg1"/>
                </a:solidFill>
                <a:latin typeface="微软雅黑" panose="020B0503020204020204" pitchFamily="34" charset="-122"/>
                <a:ea typeface="微软雅黑" panose="020B0503020204020204" pitchFamily="34" charset="-122"/>
              </a:rPr>
              <a:t>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2286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相关概念</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电路交换：</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在报文传递之前，报文的源点和终点之间就建立了一条</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物理电路</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，报文完整地从源点传送到终点，然后源点通知网络传输已经完成，断开连接。</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分组交换：</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来自上层的报文被分割成便于管理的一个个分组，再通过网络发送这些分组。终点必须</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等到</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该报文的所有</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分组到齐</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之后，才能将报文交付上层。</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3.1.2 </a:t>
            </a:r>
            <a:r>
              <a:rPr lang="zh-CN" altLang="en-US" sz="3200" dirty="0">
                <a:solidFill>
                  <a:srgbClr val="0000FF"/>
                </a:solidFill>
                <a:latin typeface="微软雅黑" panose="020B0503020204020204" pitchFamily="34" charset="-122"/>
                <a:ea typeface="微软雅黑" panose="020B0503020204020204" pitchFamily="34" charset="-122"/>
              </a:rPr>
              <a:t>无连接分组交换（数据报网络）</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306930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3.1 </a:t>
            </a:r>
            <a:r>
              <a:rPr lang="zh-CN" altLang="en-US" dirty="0">
                <a:solidFill>
                  <a:schemeClr val="bg1"/>
                </a:solidFill>
                <a:latin typeface="微软雅黑" panose="020B0503020204020204" pitchFamily="34" charset="-122"/>
                <a:ea typeface="微软雅黑" panose="020B0503020204020204" pitchFamily="34" charset="-122"/>
              </a:rPr>
              <a:t>宽带网络和</a:t>
            </a:r>
            <a:r>
              <a:rPr lang="en-US" altLang="zh-CN" dirty="0">
                <a:solidFill>
                  <a:schemeClr val="bg1"/>
                </a:solidFill>
                <a:latin typeface="微软雅黑" panose="020B0503020204020204" pitchFamily="34" charset="-122"/>
                <a:ea typeface="微软雅黑" panose="020B0503020204020204" pitchFamily="34" charset="-122"/>
              </a:rPr>
              <a:t>Internet</a:t>
            </a:r>
            <a:r>
              <a:rPr lang="zh-CN" altLang="en-US" dirty="0">
                <a:solidFill>
                  <a:schemeClr val="bg1"/>
                </a:solidFill>
                <a:latin typeface="微软雅黑" panose="020B0503020204020204" pitchFamily="34" charset="-122"/>
                <a:ea typeface="微软雅黑" panose="020B0503020204020204" pitchFamily="34" charset="-122"/>
              </a:rPr>
              <a:t>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2231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相关概念</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无连接服务：</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网络层的协议独立地对待每一个分组，每个分组与其他分组之间</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没有任何关联</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。一个报文的所有分组可能会，也</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可能不</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会沿着</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相同的路径</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抵达终点。</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面向连接的服务：</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属于同一个报文的所有分组之间是关联的。在一个报文的数据报被发送之前，应当首</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先建立</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一条虚拟连接以指定这些数据报通过的</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路径</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3.1.3 Internet</a:t>
            </a:r>
            <a:r>
              <a:rPr lang="zh-CN" altLang="en-US" sz="3200" dirty="0">
                <a:solidFill>
                  <a:srgbClr val="0000FF"/>
                </a:solidFill>
                <a:latin typeface="微软雅黑" panose="020B0503020204020204" pitchFamily="34" charset="-122"/>
                <a:ea typeface="微软雅黑" panose="020B0503020204020204" pitchFamily="34" charset="-122"/>
              </a:rPr>
              <a:t>服务提供者</a:t>
            </a:r>
            <a:r>
              <a:rPr lang="en-US" altLang="zh-CN" sz="3200" dirty="0">
                <a:solidFill>
                  <a:srgbClr val="0000FF"/>
                </a:solidFill>
                <a:latin typeface="微软雅黑" panose="020B0503020204020204" pitchFamily="34" charset="-122"/>
                <a:ea typeface="微软雅黑" panose="020B0503020204020204" pitchFamily="34" charset="-122"/>
              </a:rPr>
              <a:t>(ISP)</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306930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3.1 </a:t>
            </a:r>
            <a:r>
              <a:rPr lang="zh-CN" altLang="en-US" dirty="0">
                <a:solidFill>
                  <a:schemeClr val="bg1"/>
                </a:solidFill>
                <a:latin typeface="微软雅黑" panose="020B0503020204020204" pitchFamily="34" charset="-122"/>
                <a:ea typeface="微软雅黑" panose="020B0503020204020204" pitchFamily="34" charset="-122"/>
              </a:rPr>
              <a:t>宽带网络和</a:t>
            </a:r>
            <a:r>
              <a:rPr lang="en-US" altLang="zh-CN" dirty="0">
                <a:solidFill>
                  <a:schemeClr val="bg1"/>
                </a:solidFill>
                <a:latin typeface="微软雅黑" panose="020B0503020204020204" pitchFamily="34" charset="-122"/>
                <a:ea typeface="微软雅黑" panose="020B0503020204020204" pitchFamily="34" charset="-122"/>
              </a:rPr>
              <a:t>Internet</a:t>
            </a:r>
            <a:r>
              <a:rPr lang="zh-CN" altLang="en-US" dirty="0">
                <a:solidFill>
                  <a:schemeClr val="bg1"/>
                </a:solidFill>
                <a:latin typeface="微软雅黑" panose="020B0503020204020204" pitchFamily="34" charset="-122"/>
                <a:ea typeface="微软雅黑" panose="020B0503020204020204" pitchFamily="34" charset="-122"/>
              </a:rPr>
              <a:t>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24744"/>
            <a:ext cx="7776864" cy="210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无连接分组交换</a:t>
            </a:r>
            <a:r>
              <a:rPr lang="en-US" altLang="zh-CN" sz="24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(connectionless packet switching)</a:t>
            </a:r>
            <a:r>
              <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端到端数据流被分割为固定大小的包，通过排队转发从一个中间节点传递到下一个节点。</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每个包包含了必须的地址，如</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IP</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地址、</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MAC</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地址，这些信息在源节点、中间节点和目标节点进行相应的处理和路由。</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1642154" y="3268038"/>
            <a:ext cx="5344729" cy="354533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3.1.4 </a:t>
            </a:r>
            <a:r>
              <a:rPr lang="zh-CN" altLang="en-US" sz="3200" dirty="0">
                <a:solidFill>
                  <a:srgbClr val="0000FF"/>
                </a:solidFill>
                <a:latin typeface="微软雅黑" panose="020B0503020204020204" pitchFamily="34" charset="-122"/>
                <a:ea typeface="微软雅黑" panose="020B0503020204020204" pitchFamily="34" charset="-122"/>
              </a:rPr>
              <a:t>基于路由器的互联</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306930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3.1 </a:t>
            </a:r>
            <a:r>
              <a:rPr lang="zh-CN" altLang="en-US" dirty="0">
                <a:solidFill>
                  <a:schemeClr val="bg1"/>
                </a:solidFill>
                <a:latin typeface="微软雅黑" panose="020B0503020204020204" pitchFamily="34" charset="-122"/>
                <a:ea typeface="微软雅黑" panose="020B0503020204020204" pitchFamily="34" charset="-122"/>
              </a:rPr>
              <a:t>宽带网络和</a:t>
            </a:r>
            <a:r>
              <a:rPr lang="en-US" altLang="zh-CN" dirty="0">
                <a:solidFill>
                  <a:schemeClr val="bg1"/>
                </a:solidFill>
                <a:latin typeface="微软雅黑" panose="020B0503020204020204" pitchFamily="34" charset="-122"/>
                <a:ea typeface="微软雅黑" panose="020B0503020204020204" pitchFamily="34" charset="-122"/>
              </a:rPr>
              <a:t>Internet</a:t>
            </a:r>
            <a:r>
              <a:rPr lang="zh-CN" altLang="en-US" dirty="0">
                <a:solidFill>
                  <a:schemeClr val="bg1"/>
                </a:solidFill>
                <a:latin typeface="微软雅黑" panose="020B0503020204020204" pitchFamily="34" charset="-122"/>
                <a:ea typeface="微软雅黑" panose="020B0503020204020204" pitchFamily="34" charset="-122"/>
              </a:rPr>
              <a:t>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1541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路由器互联</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Router-Based Interconnectivity</a:t>
            </a:r>
            <a:endPar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路由器是连接多个网络的设备，通过它实现数据包的转发。</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路由器根据网络拓扑，建立源节点到目的节点的通信路径，并估算最有效的转发。</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2411760" y="2542661"/>
            <a:ext cx="4248472" cy="408815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3.1.4 </a:t>
            </a:r>
            <a:r>
              <a:rPr lang="zh-CN" altLang="en-US" sz="3200" dirty="0">
                <a:solidFill>
                  <a:srgbClr val="0000FF"/>
                </a:solidFill>
                <a:latin typeface="微软雅黑" panose="020B0503020204020204" pitchFamily="34" charset="-122"/>
                <a:ea typeface="微软雅黑" panose="020B0503020204020204" pitchFamily="34" charset="-122"/>
              </a:rPr>
              <a:t>基于路由器的互联</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306930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3.1 </a:t>
            </a:r>
            <a:r>
              <a:rPr lang="zh-CN" altLang="en-US" dirty="0">
                <a:solidFill>
                  <a:schemeClr val="bg1"/>
                </a:solidFill>
                <a:latin typeface="微软雅黑" panose="020B0503020204020204" pitchFamily="34" charset="-122"/>
                <a:ea typeface="微软雅黑" panose="020B0503020204020204" pitchFamily="34" charset="-122"/>
              </a:rPr>
              <a:t>宽带网络和</a:t>
            </a:r>
            <a:r>
              <a:rPr lang="en-US" altLang="zh-CN" dirty="0">
                <a:solidFill>
                  <a:schemeClr val="bg1"/>
                </a:solidFill>
                <a:latin typeface="微软雅黑" panose="020B0503020204020204" pitchFamily="34" charset="-122"/>
                <a:ea typeface="微软雅黑" panose="020B0503020204020204" pitchFamily="34" charset="-122"/>
              </a:rPr>
              <a:t>Internet</a:t>
            </a:r>
            <a:r>
              <a:rPr lang="zh-CN" altLang="en-US" dirty="0">
                <a:solidFill>
                  <a:schemeClr val="bg1"/>
                </a:solidFill>
                <a:latin typeface="微软雅黑" panose="020B0503020204020204" pitchFamily="34" charset="-122"/>
                <a:ea typeface="微软雅黑" panose="020B0503020204020204" pitchFamily="34" charset="-122"/>
              </a:rPr>
              <a:t>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430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Internet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模型</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683568" y="2132856"/>
            <a:ext cx="8012970" cy="402360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3.1.5 </a:t>
            </a:r>
            <a:r>
              <a:rPr lang="zh-CN" altLang="en-US" sz="3200" dirty="0">
                <a:solidFill>
                  <a:srgbClr val="0000FF"/>
                </a:solidFill>
                <a:latin typeface="微软雅黑" panose="020B0503020204020204" pitchFamily="34" charset="-122"/>
                <a:ea typeface="微软雅黑" panose="020B0503020204020204" pitchFamily="34" charset="-122"/>
              </a:rPr>
              <a:t>网络技术和商业考量</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306930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3.1 </a:t>
            </a:r>
            <a:r>
              <a:rPr lang="zh-CN" altLang="en-US" dirty="0">
                <a:solidFill>
                  <a:schemeClr val="bg1"/>
                </a:solidFill>
                <a:latin typeface="微软雅黑" panose="020B0503020204020204" pitchFamily="34" charset="-122"/>
                <a:ea typeface="微软雅黑" panose="020B0503020204020204" pitchFamily="34" charset="-122"/>
              </a:rPr>
              <a:t>宽带网络和</a:t>
            </a:r>
            <a:r>
              <a:rPr lang="en-US" altLang="zh-CN" dirty="0">
                <a:solidFill>
                  <a:schemeClr val="bg1"/>
                </a:solidFill>
                <a:latin typeface="微软雅黑" panose="020B0503020204020204" pitchFamily="34" charset="-122"/>
                <a:ea typeface="微软雅黑" panose="020B0503020204020204" pitchFamily="34" charset="-122"/>
              </a:rPr>
              <a:t>Internet</a:t>
            </a:r>
            <a:r>
              <a:rPr lang="zh-CN" altLang="en-US" dirty="0">
                <a:solidFill>
                  <a:schemeClr val="bg1"/>
                </a:solidFill>
                <a:latin typeface="微软雅黑" panose="020B0503020204020204" pitchFamily="34" charset="-122"/>
                <a:ea typeface="微软雅黑" panose="020B0503020204020204" pitchFamily="34" charset="-122"/>
              </a:rPr>
              <a:t>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1" name="TextBox 8"/>
          <p:cNvSpPr txBox="1">
            <a:spLocks noChangeArrowheads="1"/>
          </p:cNvSpPr>
          <p:nvPr/>
        </p:nvSpPr>
        <p:spPr bwMode="auto">
          <a:xfrm>
            <a:off x="179512" y="1341467"/>
            <a:ext cx="8712968" cy="3095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网络带宽和延迟问题</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：除受到将网络连接到</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ISP</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数据链路带宽</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的影响外，还受到</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中间节点</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共享数据链路的</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传输容量</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的影响。</a:t>
            </a:r>
            <a:endPar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延迟</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(latency)</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又称时间延迟，是一个数据包从一个数据节点传递到另外一个节点所需要的时间。</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传递路径上，每经过一个节点，延迟就会增加。</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云运营商和云提供者选择</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：云用户和云提供者间的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Internet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连接的服务水平由它们的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ISP</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决定。</a:t>
            </a:r>
            <a:endPar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338828"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知识点回顾</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07504" y="624983"/>
            <a:ext cx="8712968" cy="662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lvl="1" indent="0">
              <a:lnSpc>
                <a:spcPct val="150000"/>
              </a:lnSpc>
              <a:spcBef>
                <a:spcPct val="20000"/>
              </a:spcBef>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2.1 </a:t>
            </a:r>
            <a:r>
              <a:rPr lang="zh-CN" altLang="en-US" b="0" dirty="0">
                <a:latin typeface="Times New Roman" panose="02020603050405020304" pitchFamily="18" charset="0"/>
                <a:ea typeface="微软雅黑" panose="020B0503020204020204" pitchFamily="34" charset="-122"/>
                <a:cs typeface="Times New Roman" panose="02020603050405020304" pitchFamily="18" charset="0"/>
              </a:rPr>
              <a:t>角色和边界</a:t>
            </a:r>
            <a:endParaRPr lang="en-US" altLang="zh-CN"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TextBox 8"/>
          <p:cNvSpPr txBox="1">
            <a:spLocks noChangeArrowheads="1"/>
          </p:cNvSpPr>
          <p:nvPr/>
        </p:nvSpPr>
        <p:spPr bwMode="auto">
          <a:xfrm>
            <a:off x="215516" y="1628800"/>
            <a:ext cx="8712968" cy="1661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与基于云的交互和关系相关的常见角色包括</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云提供者</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云用户</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云服务拥有者</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云资源管理者</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组织边界</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代表着一个组织拥有和管理的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资源的物理范围。</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信任边界</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是逻辑范围，包括一个组织信任的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3.1 </a:t>
            </a:r>
            <a:r>
              <a:rPr lang="zh-CN" altLang="en-US" sz="3200" dirty="0">
                <a:solidFill>
                  <a:srgbClr val="0000FF"/>
                </a:solidFill>
                <a:latin typeface="微软雅黑" panose="020B0503020204020204" pitchFamily="34" charset="-122"/>
                <a:ea typeface="微软雅黑" panose="020B0503020204020204" pitchFamily="34" charset="-122"/>
              </a:rPr>
              <a:t>小结</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306930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3.1 </a:t>
            </a:r>
            <a:r>
              <a:rPr lang="zh-CN" altLang="en-US" dirty="0">
                <a:solidFill>
                  <a:schemeClr val="bg1"/>
                </a:solidFill>
                <a:latin typeface="微软雅黑" panose="020B0503020204020204" pitchFamily="34" charset="-122"/>
                <a:ea typeface="微软雅黑" panose="020B0503020204020204" pitchFamily="34" charset="-122"/>
              </a:rPr>
              <a:t>宽带网络和</a:t>
            </a:r>
            <a:r>
              <a:rPr lang="en-US" altLang="zh-CN" dirty="0">
                <a:solidFill>
                  <a:schemeClr val="bg1"/>
                </a:solidFill>
                <a:latin typeface="微软雅黑" panose="020B0503020204020204" pitchFamily="34" charset="-122"/>
                <a:ea typeface="微软雅黑" panose="020B0503020204020204" pitchFamily="34" charset="-122"/>
              </a:rPr>
              <a:t>Internet</a:t>
            </a:r>
            <a:r>
              <a:rPr lang="zh-CN" altLang="en-US" dirty="0">
                <a:solidFill>
                  <a:schemeClr val="bg1"/>
                </a:solidFill>
                <a:latin typeface="微软雅黑" panose="020B0503020204020204" pitchFamily="34" charset="-122"/>
                <a:ea typeface="微软雅黑" panose="020B0503020204020204" pitchFamily="34" charset="-122"/>
              </a:rPr>
              <a:t>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196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云用户和云提供者通常利用</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Internet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进行通信，</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Internet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以无中心的供给和管理模型为基础，不受任何集中式实体的控制。</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marL="361950" lvl="1" indent="-361950">
              <a:lnSpc>
                <a:spcPct val="120000"/>
              </a:lnSpc>
              <a:spcBef>
                <a:spcPct val="20000"/>
              </a:spcBef>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网络互联架构的主要组件是使用网络路由器和交换机的</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无连接分组交换</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与</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基于路由器的互联</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。网络带宽和延迟是影响</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QoS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的因素，而网络拥塞对其有巨大影响。</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3.2 </a:t>
            </a:r>
            <a:r>
              <a:rPr lang="zh-CN" altLang="en-US" sz="3200" dirty="0">
                <a:solidFill>
                  <a:srgbClr val="0000FF"/>
                </a:solidFill>
                <a:latin typeface="微软雅黑" panose="020B0503020204020204" pitchFamily="34" charset="-122"/>
                <a:ea typeface="微软雅黑" panose="020B0503020204020204" pitchFamily="34" charset="-122"/>
              </a:rPr>
              <a:t>数据中心技术</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3.2 </a:t>
            </a:r>
            <a:r>
              <a:rPr lang="zh-CN" altLang="en-US" dirty="0">
                <a:solidFill>
                  <a:schemeClr val="bg1"/>
                </a:solidFill>
                <a:latin typeface="微软雅黑" panose="020B0503020204020204" pitchFamily="34" charset="-122"/>
                <a:ea typeface="微软雅黑" panose="020B0503020204020204" pitchFamily="34" charset="-122"/>
              </a:rPr>
              <a:t>数据中心技术</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custDataLst>
              <p:tags r:id="rId1"/>
            </p:custDataLst>
          </p:nvPr>
        </p:nvPicPr>
        <p:blipFill>
          <a:blip r:embed="rId2"/>
          <a:stretch>
            <a:fillRect/>
          </a:stretch>
        </p:blipFill>
        <p:spPr>
          <a:xfrm>
            <a:off x="393601" y="661997"/>
            <a:ext cx="8356798" cy="6175563"/>
          </a:xfrm>
          <a:prstGeom prst="rect">
            <a:avLst/>
          </a:prstGeom>
        </p:spPr>
      </p:pic>
      <p:grpSp>
        <p:nvGrpSpPr>
          <p:cNvPr id="11" name="组合 10"/>
          <p:cNvGrpSpPr/>
          <p:nvPr/>
        </p:nvGrpSpPr>
        <p:grpSpPr>
          <a:xfrm>
            <a:off x="3204210" y="2348865"/>
            <a:ext cx="2600960" cy="4488180"/>
            <a:chOff x="5046" y="3699"/>
            <a:chExt cx="4096" cy="7068"/>
          </a:xfrm>
        </p:grpSpPr>
        <p:pic>
          <p:nvPicPr>
            <p:cNvPr id="5" name="图片 4"/>
            <p:cNvPicPr>
              <a:picLocks noChangeAspect="1"/>
            </p:cNvPicPr>
            <p:nvPr>
              <p:custDataLst>
                <p:tags r:id="rId3"/>
              </p:custDataLst>
            </p:nvPr>
          </p:nvPicPr>
          <p:blipFill>
            <a:blip r:embed="rId4"/>
            <a:stretch>
              <a:fillRect/>
            </a:stretch>
          </p:blipFill>
          <p:spPr>
            <a:xfrm>
              <a:off x="5726" y="3699"/>
              <a:ext cx="2622" cy="7069"/>
            </a:xfrm>
            <a:prstGeom prst="rect">
              <a:avLst/>
            </a:prstGeom>
          </p:spPr>
        </p:pic>
        <p:pic>
          <p:nvPicPr>
            <p:cNvPr id="8" name="图片 7"/>
            <p:cNvPicPr>
              <a:picLocks noChangeAspect="1"/>
            </p:cNvPicPr>
            <p:nvPr>
              <p:custDataLst>
                <p:tags r:id="rId5"/>
              </p:custDataLst>
            </p:nvPr>
          </p:nvPicPr>
          <p:blipFill>
            <a:blip r:embed="rId4"/>
            <a:stretch>
              <a:fillRect/>
            </a:stretch>
          </p:blipFill>
          <p:spPr>
            <a:xfrm>
              <a:off x="5046" y="5286"/>
              <a:ext cx="2622" cy="4790"/>
            </a:xfrm>
            <a:prstGeom prst="rect">
              <a:avLst/>
            </a:prstGeom>
          </p:spPr>
        </p:pic>
        <p:pic>
          <p:nvPicPr>
            <p:cNvPr id="9" name="图片 8"/>
            <p:cNvPicPr>
              <a:picLocks noChangeAspect="1"/>
            </p:cNvPicPr>
            <p:nvPr>
              <p:custDataLst>
                <p:tags r:id="rId6"/>
              </p:custDataLst>
            </p:nvPr>
          </p:nvPicPr>
          <p:blipFill>
            <a:blip r:embed="rId4"/>
            <a:stretch>
              <a:fillRect/>
            </a:stretch>
          </p:blipFill>
          <p:spPr>
            <a:xfrm>
              <a:off x="6520" y="6987"/>
              <a:ext cx="2622" cy="3626"/>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3.2 </a:t>
            </a:r>
            <a:r>
              <a:rPr lang="zh-CN" altLang="en-US" sz="3200" dirty="0">
                <a:solidFill>
                  <a:srgbClr val="0000FF"/>
                </a:solidFill>
                <a:latin typeface="微软雅黑" panose="020B0503020204020204" pitchFamily="34" charset="-122"/>
                <a:ea typeface="微软雅黑" panose="020B0503020204020204" pitchFamily="34" charset="-122"/>
              </a:rPr>
              <a:t>数据中心技术</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3.2 </a:t>
            </a:r>
            <a:r>
              <a:rPr lang="zh-CN" altLang="en-US" dirty="0">
                <a:solidFill>
                  <a:schemeClr val="bg1"/>
                </a:solidFill>
                <a:latin typeface="微软雅黑" panose="020B0503020204020204" pitchFamily="34" charset="-122"/>
                <a:ea typeface="微软雅黑" panose="020B0503020204020204" pitchFamily="34" charset="-122"/>
              </a:rPr>
              <a:t>数据中心技术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2372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数据中心</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是一种特殊的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基础设施，用于集中放置</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a:t>
            </a:r>
            <a:endPar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服务器</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数据库</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网络</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通信设备</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软件系统</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074" name="Picture 2" descr="机房环境"/>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9786" y="1938023"/>
            <a:ext cx="7852420" cy="43624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3.2 </a:t>
            </a:r>
            <a:r>
              <a:rPr lang="zh-CN" altLang="en-US" sz="3200" dirty="0">
                <a:solidFill>
                  <a:srgbClr val="0000FF"/>
                </a:solidFill>
                <a:latin typeface="微软雅黑" panose="020B0503020204020204" pitchFamily="34" charset="-122"/>
                <a:ea typeface="微软雅黑" panose="020B0503020204020204" pitchFamily="34" charset="-122"/>
              </a:rPr>
              <a:t>数据中心技术</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3.2 </a:t>
            </a:r>
            <a:r>
              <a:rPr lang="zh-CN" altLang="en-US" dirty="0">
                <a:solidFill>
                  <a:schemeClr val="bg1"/>
                </a:solidFill>
                <a:latin typeface="微软雅黑" panose="020B0503020204020204" pitchFamily="34" charset="-122"/>
                <a:ea typeface="微软雅黑" panose="020B0503020204020204" pitchFamily="34" charset="-122"/>
              </a:rPr>
              <a:t>数据中心技术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4896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虚拟化：</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数据中心包含了物理和虚拟的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a:t>
            </a:r>
            <a:endPar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物理</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资源层：</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放置计算</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网络系统和设备，以及硬件系统及其操作系统的基础设施。</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虚拟层：</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对资源进行抽象和控制，通常由虚拟化平台上的运行和管理工具构成，将物理</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计算</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网络</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资源抽象为虚拟化部件，以便于进行资源分配、操作、释放、监视和控制。</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标准化和模块化</a:t>
            </a:r>
            <a:endPar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以硬件为基础，用模块化架构进行设计，整合多个相同的基础设施模块和设备，具备</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可扩展性</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可增长性</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快速更换</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硬件的特点。</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模块化和标准化是减少投资和运营成本的关键条件，因为它们能实现采购、收购、部署、运营和维护的规模经济。</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自动化</a:t>
            </a:r>
            <a:endPar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将供给、配置、打补丁和监控等任务进行自动化。</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3.2 </a:t>
            </a:r>
            <a:r>
              <a:rPr lang="zh-CN" altLang="en-US" sz="3200" dirty="0">
                <a:solidFill>
                  <a:srgbClr val="0000FF"/>
                </a:solidFill>
                <a:latin typeface="微软雅黑" panose="020B0503020204020204" pitchFamily="34" charset="-122"/>
                <a:ea typeface="微软雅黑" panose="020B0503020204020204" pitchFamily="34" charset="-122"/>
              </a:rPr>
              <a:t>数据中心技术</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3.2 </a:t>
            </a:r>
            <a:r>
              <a:rPr lang="zh-CN" altLang="en-US" dirty="0">
                <a:solidFill>
                  <a:schemeClr val="bg1"/>
                </a:solidFill>
                <a:latin typeface="微软雅黑" panose="020B0503020204020204" pitchFamily="34" charset="-122"/>
                <a:ea typeface="微软雅黑" panose="020B0503020204020204" pitchFamily="34" charset="-122"/>
              </a:rPr>
              <a:t>数据中心技术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4606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远程操作和管理</a:t>
            </a:r>
            <a:endPar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在数据中心，</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资源的大多数操作和管理任务都是远程进行的，除非执行特殊任务，如设备处理、布线或者硬件级的安装与维护。</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高可用性</a:t>
            </a:r>
            <a:endPar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采用高冗余实现高可用性，如冗余不间断电源（</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UPS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）、综合布线、环境控制子系统；通信链路、集群硬件等。</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安全的设计、操作和管理</a:t>
            </a:r>
            <a:endPar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对物理和逻辑的访问控制，及数据恢复策略要求高。</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配套设施</a:t>
            </a:r>
            <a:endPar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数据中心的配套设施放置在专门设计的</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房间</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，配备了专门的</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计算设备</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存储设备</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网络设备</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。这些设施分为几个功能布局区域以及各种</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电源</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布线</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和环境控制站等，用于控制供暖、通风、</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空调</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消防</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和其它相关子系统。</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3.2 </a:t>
            </a:r>
            <a:r>
              <a:rPr lang="zh-CN" altLang="en-US" sz="3200" dirty="0">
                <a:solidFill>
                  <a:srgbClr val="0000FF"/>
                </a:solidFill>
                <a:latin typeface="微软雅黑" panose="020B0503020204020204" pitchFamily="34" charset="-122"/>
                <a:ea typeface="微软雅黑" panose="020B0503020204020204" pitchFamily="34" charset="-122"/>
              </a:rPr>
              <a:t>数据中心技术</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3.2 </a:t>
            </a:r>
            <a:r>
              <a:rPr lang="zh-CN" altLang="en-US" dirty="0">
                <a:solidFill>
                  <a:schemeClr val="bg1"/>
                </a:solidFill>
                <a:latin typeface="微软雅黑" panose="020B0503020204020204" pitchFamily="34" charset="-122"/>
                <a:ea typeface="微软雅黑" panose="020B0503020204020204" pitchFamily="34" charset="-122"/>
              </a:rPr>
              <a:t>数据中心技术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1596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计算硬件</a:t>
            </a:r>
            <a:endPar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机架式服务器设计</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：由含有电源、网络、内部冷却线路的标准机架构成。</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支持不同的硬件处理架构，如</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x86-32</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位、</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x86-64</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位和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RISC</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冗余且可热插拔的组件，如硬盘、电源、网络接口和存储控制器卡。</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3.2 </a:t>
            </a:r>
            <a:r>
              <a:rPr lang="zh-CN" altLang="en-US" sz="3200" dirty="0">
                <a:solidFill>
                  <a:srgbClr val="0000FF"/>
                </a:solidFill>
                <a:latin typeface="微软雅黑" panose="020B0503020204020204" pitchFamily="34" charset="-122"/>
                <a:ea typeface="微软雅黑" panose="020B0503020204020204" pitchFamily="34" charset="-122"/>
              </a:rPr>
              <a:t>数据中心技术</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3.2 </a:t>
            </a:r>
            <a:r>
              <a:rPr lang="zh-CN" altLang="en-US" dirty="0">
                <a:solidFill>
                  <a:schemeClr val="bg1"/>
                </a:solidFill>
                <a:latin typeface="微软雅黑" panose="020B0503020204020204" pitchFamily="34" charset="-122"/>
                <a:ea typeface="微软雅黑" panose="020B0503020204020204" pitchFamily="34" charset="-122"/>
              </a:rPr>
              <a:t>数据中心技术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2206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存储硬件</a:t>
            </a:r>
            <a:endPar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硬盘阵列</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(hard disk array)</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：这些阵列本身就进行了划分，并在多个物理硬盘间进行数据复制，利用备用磁盘提升性能和冗余度。这项技术一般利用</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独立磁盘冗余阵列</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(RAID)</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方式，通常使用硬件磁盘阵列控制器来实现。</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I/O</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高速缓存</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(I/O caching)</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：通常由硬盘阵列控制器完成，通过数据缓存来降低磁盘访问时间，提高性能。</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3.2 </a:t>
            </a:r>
            <a:r>
              <a:rPr lang="zh-CN" altLang="en-US" sz="3200" dirty="0">
                <a:solidFill>
                  <a:srgbClr val="0000FF"/>
                </a:solidFill>
                <a:latin typeface="微软雅黑" panose="020B0503020204020204" pitchFamily="34" charset="-122"/>
                <a:ea typeface="微软雅黑" panose="020B0503020204020204" pitchFamily="34" charset="-122"/>
              </a:rPr>
              <a:t>数据中心技术</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3.2 </a:t>
            </a:r>
            <a:r>
              <a:rPr lang="zh-CN" altLang="en-US" dirty="0">
                <a:solidFill>
                  <a:schemeClr val="bg1"/>
                </a:solidFill>
                <a:latin typeface="微软雅黑" panose="020B0503020204020204" pitchFamily="34" charset="-122"/>
                <a:ea typeface="微软雅黑" panose="020B0503020204020204" pitchFamily="34" charset="-122"/>
              </a:rPr>
              <a:t>数据中心技术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2593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存储硬件</a:t>
            </a:r>
            <a:endPar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热插拔硬盘</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(hot-swappable hard disk)</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：无需关闭电源，即可安全地从磁盘阵列移除硬盘。</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存储虚拟化</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(storage virtualization)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：通过虚拟化硬盘和存储共享来实现。</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快速数据复制机制</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(fast data replication mechanism)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：包括快照</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(snapshotting)</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和卷克隆</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(volume cloning)</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。快照是将虚拟内存保存到一个管理程序可读的文件中，以备将来重新装载。卷克隆是指复制虚拟或物理硬盘的卷和分区。</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3.2 </a:t>
            </a:r>
            <a:r>
              <a:rPr lang="zh-CN" altLang="en-US" sz="3200" dirty="0">
                <a:solidFill>
                  <a:srgbClr val="0000FF"/>
                </a:solidFill>
                <a:latin typeface="微软雅黑" panose="020B0503020204020204" pitchFamily="34" charset="-122"/>
                <a:ea typeface="微软雅黑" panose="020B0503020204020204" pitchFamily="34" charset="-122"/>
              </a:rPr>
              <a:t>数据中心技术</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3.2 </a:t>
            </a:r>
            <a:r>
              <a:rPr lang="zh-CN" altLang="en-US" dirty="0">
                <a:solidFill>
                  <a:schemeClr val="bg1"/>
                </a:solidFill>
                <a:latin typeface="微软雅黑" panose="020B0503020204020204" pitchFamily="34" charset="-122"/>
                <a:ea typeface="微软雅黑" panose="020B0503020204020204" pitchFamily="34" charset="-122"/>
              </a:rPr>
              <a:t>数据中心技术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2206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网络硬件</a:t>
            </a:r>
            <a:endPar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运营商和外网互联</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：这是与网络互联基础设施相关的子系统，这种互联通常由</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主干路由器</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和外围网络安全设备组成。其中，主干路由器提供外部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WAN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连接与数据中心</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LAN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之间的路由；外围网络安全设备包括防火墙和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VPN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网关。</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层负载均衡和加速</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：包括</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加速设备，如</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XML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预处理器、加密</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解密设备以及进行内容感知路由的第</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7</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层交换设备。</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3.2 </a:t>
            </a:r>
            <a:r>
              <a:rPr lang="zh-CN" altLang="en-US" sz="3200" dirty="0">
                <a:solidFill>
                  <a:srgbClr val="0000FF"/>
                </a:solidFill>
                <a:latin typeface="微软雅黑" panose="020B0503020204020204" pitchFamily="34" charset="-122"/>
                <a:ea typeface="微软雅黑" panose="020B0503020204020204" pitchFamily="34" charset="-122"/>
              </a:rPr>
              <a:t>数据中心技术</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3.2 </a:t>
            </a:r>
            <a:r>
              <a:rPr lang="zh-CN" altLang="en-US" dirty="0">
                <a:solidFill>
                  <a:schemeClr val="bg1"/>
                </a:solidFill>
                <a:latin typeface="微软雅黑" panose="020B0503020204020204" pitchFamily="34" charset="-122"/>
                <a:ea typeface="微软雅黑" panose="020B0503020204020204" pitchFamily="34" charset="-122"/>
              </a:rPr>
              <a:t>数据中心技术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2206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网络硬件</a:t>
            </a:r>
            <a:endPar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LAN</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光网络</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：内部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LAN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是光网络，为数据中心所有联网的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资源提供高性能的冗余连接。这些先进的网络交换机还可以实现多个虚拟化功能，如将</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LAN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分隔为多个</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VLAN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、链路聚合、网络间的控制路由、负载均衡，以及故障转移。</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SAN(storage area networking)</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光网络</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：通常由光纤通道</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(FC)</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、以太网光纤通道</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err="1">
                <a:latin typeface="Times New Roman" panose="02020603050405020304" pitchFamily="18" charset="0"/>
                <a:ea typeface="微软雅黑" panose="020B0503020204020204" pitchFamily="34" charset="-122"/>
                <a:cs typeface="Times New Roman" panose="02020603050405020304" pitchFamily="18" charset="0"/>
              </a:rPr>
              <a:t>FCoE</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和无限带宽</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(InfiniBand)</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网络交换机实现。</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338828"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知识点回顾</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07504" y="624983"/>
            <a:ext cx="8712968" cy="662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lvl="1" indent="0">
              <a:lnSpc>
                <a:spcPct val="150000"/>
              </a:lnSpc>
              <a:spcBef>
                <a:spcPct val="20000"/>
              </a:spcBef>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2.2 </a:t>
            </a:r>
            <a:r>
              <a:rPr lang="zh-CN" altLang="en-US" b="0" dirty="0">
                <a:latin typeface="Times New Roman" panose="02020603050405020304" pitchFamily="18" charset="0"/>
                <a:ea typeface="微软雅黑" panose="020B0503020204020204" pitchFamily="34" charset="-122"/>
                <a:cs typeface="Times New Roman" panose="02020603050405020304" pitchFamily="18" charset="0"/>
              </a:rPr>
              <a:t>云特性</a:t>
            </a:r>
            <a:endParaRPr lang="en-US" altLang="zh-CN"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TextBox 8"/>
          <p:cNvSpPr txBox="1">
            <a:spLocks noChangeArrowheads="1"/>
          </p:cNvSpPr>
          <p:nvPr/>
        </p:nvSpPr>
        <p:spPr bwMode="auto">
          <a:xfrm>
            <a:off x="179512" y="1435885"/>
            <a:ext cx="8568952" cy="3138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按需使用</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指云用户能够通过自主服务来使用所需的基于云的服务，而无需与云提供者交互。这一特性与</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可测量的使用</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有关，后者表示的是云对其</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资源使用进行测量的能力。</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泛在接入</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即随处访问，允许基于云的服务能够被各种云服务用户访问，而</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多租户</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指一个</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资源的一个实例可以同时透明的服务多个云用户的能力。</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弹性特性</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表示云能够透明的和自动的扩展</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可恢复性</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与云内在的故障转移特性相关。</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3.2 </a:t>
            </a:r>
            <a:r>
              <a:rPr lang="zh-CN" altLang="en-US" sz="3200" dirty="0">
                <a:solidFill>
                  <a:srgbClr val="0000FF"/>
                </a:solidFill>
                <a:latin typeface="微软雅黑" panose="020B0503020204020204" pitchFamily="34" charset="-122"/>
                <a:ea typeface="微软雅黑" panose="020B0503020204020204" pitchFamily="34" charset="-122"/>
              </a:rPr>
              <a:t>数据中心技术</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3.2 </a:t>
            </a:r>
            <a:r>
              <a:rPr lang="zh-CN" altLang="en-US" dirty="0">
                <a:solidFill>
                  <a:schemeClr val="bg1"/>
                </a:solidFill>
                <a:latin typeface="微软雅黑" panose="020B0503020204020204" pitchFamily="34" charset="-122"/>
                <a:ea typeface="微软雅黑" panose="020B0503020204020204" pitchFamily="34" charset="-122"/>
              </a:rPr>
              <a:t>数据中心技术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1540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网络硬件</a:t>
            </a:r>
            <a:endPar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NAS(</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网络存储器</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网关</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：这个子系统为基于</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NAS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的存储设备提供连接点，提供实现协议转换的硬件，以便实现</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SAN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NAS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设备之间的数据传输。</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3.2 </a:t>
            </a:r>
            <a:r>
              <a:rPr lang="zh-CN" altLang="en-US" sz="3200" dirty="0">
                <a:solidFill>
                  <a:srgbClr val="0000FF"/>
                </a:solidFill>
                <a:latin typeface="微软雅黑" panose="020B0503020204020204" pitchFamily="34" charset="-122"/>
                <a:ea typeface="微软雅黑" panose="020B0503020204020204" pitchFamily="34" charset="-122"/>
              </a:rPr>
              <a:t>数据中心技术</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3.2 </a:t>
            </a:r>
            <a:r>
              <a:rPr lang="zh-CN" altLang="en-US" dirty="0">
                <a:solidFill>
                  <a:schemeClr val="bg1"/>
                </a:solidFill>
                <a:latin typeface="微软雅黑" panose="020B0503020204020204" pitchFamily="34" charset="-122"/>
                <a:ea typeface="微软雅黑" panose="020B0503020204020204" pitchFamily="34" charset="-122"/>
              </a:rPr>
              <a:t>数据中心技术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4699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网络硬件</a:t>
            </a:r>
            <a:endPar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运营商和外网互联</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：这是与网络互联基础设施相关的子系统，这种互联通常由</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主干路由器</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和外围网络安全设备组成。其中，主干路由器提供外部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WAN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连接与数据中心</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LAN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之间的路由；外围网络安全设备包括防火墙和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VPN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网关。</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层负载均衡和加速</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：包括</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加速设备，如</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XML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预处理器、加密</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解密设备以及进行内容感知路由的第</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7</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层交换设备。</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LAN</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光网络</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：内部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LAN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是光网络，为数据中心所有联网的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资源提供高性能的冗余连接。这些先进的网络交换机还可以实现多个虚拟化功能，如将</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LAN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分隔为多个</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VLAN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、链路聚合、网络间的控制路由、负载均衡，以及故障转移。</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SAN(storage area networking)</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光网络</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：通常由光纤通道</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(FC)</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、以太网光纤通道</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err="1">
                <a:latin typeface="Times New Roman" panose="02020603050405020304" pitchFamily="18" charset="0"/>
                <a:ea typeface="微软雅黑" panose="020B0503020204020204" pitchFamily="34" charset="-122"/>
                <a:cs typeface="Times New Roman" panose="02020603050405020304" pitchFamily="18" charset="0"/>
              </a:rPr>
              <a:t>FCoE</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和无限带宽</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(InfiniBand)</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网络交换机实现。</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NAS(</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网络存储器</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网关</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：这个子系统为基于</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NAS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的存储设备提供连接点，提供实现协议转换的硬件，以便实现</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SAN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NAS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设备之间的数据传输。</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 name="组合 2"/>
          <p:cNvGrpSpPr/>
          <p:nvPr/>
        </p:nvGrpSpPr>
        <p:grpSpPr>
          <a:xfrm>
            <a:off x="-23260" y="1713600"/>
            <a:ext cx="9108504" cy="4955760"/>
            <a:chOff x="0" y="1641592"/>
            <a:chExt cx="9108504" cy="4955760"/>
          </a:xfrm>
        </p:grpSpPr>
        <p:pic>
          <p:nvPicPr>
            <p:cNvPr id="5" name="图片 4"/>
            <p:cNvPicPr>
              <a:picLocks noChangeAspect="1"/>
            </p:cNvPicPr>
            <p:nvPr/>
          </p:nvPicPr>
          <p:blipFill>
            <a:blip r:embed="rId1"/>
            <a:stretch>
              <a:fillRect/>
            </a:stretch>
          </p:blipFill>
          <p:spPr>
            <a:xfrm>
              <a:off x="0" y="1641592"/>
              <a:ext cx="9108504" cy="4955760"/>
            </a:xfrm>
            <a:prstGeom prst="rect">
              <a:avLst/>
            </a:prstGeom>
          </p:spPr>
        </p:pic>
        <p:sp>
          <p:nvSpPr>
            <p:cNvPr id="2" name="矩形 1"/>
            <p:cNvSpPr/>
            <p:nvPr/>
          </p:nvSpPr>
          <p:spPr>
            <a:xfrm>
              <a:off x="87648" y="4770403"/>
              <a:ext cx="2684152" cy="1394901"/>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rgbClr val="C00000"/>
                  </a:solidFill>
                  <a:latin typeface="Times New Roman" panose="02020603050405020304" pitchFamily="18" charset="0"/>
                  <a:cs typeface="Times New Roman" panose="02020603050405020304" pitchFamily="18" charset="0"/>
                </a:rPr>
                <a:t>SAN</a:t>
              </a:r>
              <a:endParaRPr lang="zh-CN" altLang="en-US" b="1" dirty="0">
                <a:solidFill>
                  <a:srgbClr val="C00000"/>
                </a:solidFill>
                <a:latin typeface="Times New Roman" panose="02020603050405020304" pitchFamily="18" charset="0"/>
                <a:cs typeface="Times New Roman" panose="02020603050405020304" pitchFamily="18" charset="0"/>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3.2 </a:t>
            </a:r>
            <a:r>
              <a:rPr lang="zh-CN" altLang="en-US" sz="3200" dirty="0">
                <a:solidFill>
                  <a:srgbClr val="0000FF"/>
                </a:solidFill>
                <a:latin typeface="微软雅黑" panose="020B0503020204020204" pitchFamily="34" charset="-122"/>
                <a:ea typeface="微软雅黑" panose="020B0503020204020204" pitchFamily="34" charset="-122"/>
              </a:rPr>
              <a:t>小结</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3.2 </a:t>
            </a:r>
            <a:r>
              <a:rPr lang="zh-CN" altLang="en-US" dirty="0">
                <a:solidFill>
                  <a:schemeClr val="bg1"/>
                </a:solidFill>
                <a:latin typeface="微软雅黑" panose="020B0503020204020204" pitchFamily="34" charset="-122"/>
                <a:ea typeface="微软雅黑" panose="020B0503020204020204" pitchFamily="34" charset="-122"/>
              </a:rPr>
              <a:t>数据中心技术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数据中心</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是专门的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基础设施，用于集中存放</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资源，如服务器、数据库和软件系统。</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marL="361950" lvl="1" indent="-361950">
              <a:lnSpc>
                <a:spcPct val="120000"/>
              </a:lnSpc>
              <a:spcBef>
                <a:spcPct val="20000"/>
              </a:spcBef>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数据中心的</a:t>
            </a:r>
            <a:r>
              <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硬件</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通常由标准商用服务器构成，其具有增强的计算能力和存储容量，而</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存储系统技术</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则包括了磁盘阵列和存储虚拟化。</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361950" lvl="1" indent="-361950">
              <a:lnSpc>
                <a:spcPct val="120000"/>
              </a:lnSpc>
              <a:spcBef>
                <a:spcPct val="20000"/>
              </a:spcBef>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计算硬件技术</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包括机架式服务器阵列和多核</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CPU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架构。</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专用的高容量网络硬件和技术</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如</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LAN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SAN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光网络及</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NAS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网关等</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可以提高网络互联性。</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3.2 </a:t>
            </a:r>
            <a:r>
              <a:rPr lang="zh-CN" altLang="en-US" sz="3200" dirty="0">
                <a:solidFill>
                  <a:srgbClr val="0000FF"/>
                </a:solidFill>
                <a:latin typeface="微软雅黑" panose="020B0503020204020204" pitchFamily="34" charset="-122"/>
                <a:ea typeface="微软雅黑" panose="020B0503020204020204" pitchFamily="34" charset="-122"/>
              </a:rPr>
              <a:t>小结</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96399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3.2 </a:t>
            </a:r>
            <a:r>
              <a:rPr lang="zh-CN" altLang="en-US" dirty="0">
                <a:solidFill>
                  <a:schemeClr val="bg1"/>
                </a:solidFill>
                <a:latin typeface="微软雅黑" panose="020B0503020204020204" pitchFamily="34" charset="-122"/>
                <a:ea typeface="微软雅黑" panose="020B0503020204020204" pitchFamily="34" charset="-122"/>
              </a:rPr>
              <a:t>数据中心技术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2907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数据中心</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是专门的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基础设施，用于集中存放</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资源，如服务器、数据库和软件系统。</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marL="361950" lvl="1" indent="-361950">
              <a:lnSpc>
                <a:spcPct val="120000"/>
              </a:lnSpc>
              <a:spcBef>
                <a:spcPct val="20000"/>
              </a:spcBef>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数据中心的</a:t>
            </a:r>
            <a:r>
              <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硬件</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通常由标准商用服务器构成，其具有增强的计算能力和存储容量，而</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存储系统技术</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则包括了磁盘阵列和存储虚拟化。</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增加存储容量的技术</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包括</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DAS(Direct Attached Storage</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，直接连接存储，只用于一台主机服务器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SAN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NAS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361950" lvl="1" indent="-361950">
              <a:lnSpc>
                <a:spcPct val="120000"/>
              </a:lnSpc>
              <a:spcBef>
                <a:spcPct val="20000"/>
              </a:spcBef>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计算硬件技术</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包括机架式服务器阵列和多核</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CPU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架构。</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专用的高容量网络硬件和技术</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如内容感知的路由、</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LAN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SAN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光网络及</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NAS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网关等</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可以提高网络互联性。</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235050" y="1273286"/>
            <a:ext cx="8784976" cy="536048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3.3 </a:t>
            </a:r>
            <a:r>
              <a:rPr lang="zh-CN" altLang="en-US" sz="3200" dirty="0">
                <a:solidFill>
                  <a:srgbClr val="0000FF"/>
                </a:solidFill>
                <a:latin typeface="微软雅黑" panose="020B0503020204020204" pitchFamily="34" charset="-122"/>
                <a:ea typeface="微软雅黑" panose="020B0503020204020204" pitchFamily="34" charset="-122"/>
              </a:rPr>
              <a:t>虚拟化技术</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3.3 </a:t>
            </a:r>
            <a:r>
              <a:rPr lang="zh-CN" altLang="en-US" dirty="0">
                <a:solidFill>
                  <a:schemeClr val="bg1"/>
                </a:solidFill>
                <a:latin typeface="微软雅黑" panose="020B0503020204020204" pitchFamily="34" charset="-122"/>
                <a:ea typeface="微软雅黑" panose="020B0503020204020204" pitchFamily="34" charset="-122"/>
              </a:rPr>
              <a:t>虚拟化技术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430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虚拟化</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是将</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物理</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资源</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转换为</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资源</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的过程</a:t>
            </a:r>
            <a:endPar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文本框 12"/>
          <p:cNvSpPr txBox="1"/>
          <p:nvPr/>
        </p:nvSpPr>
        <p:spPr>
          <a:xfrm>
            <a:off x="179512" y="1692858"/>
            <a:ext cx="8712968" cy="1944635"/>
          </a:xfrm>
          <a:prstGeom prst="rect">
            <a:avLst/>
          </a:prstGeom>
          <a:noFill/>
        </p:spPr>
        <p:txBody>
          <a:bodyPr wrap="square">
            <a:spAutoFit/>
          </a:bodyPr>
          <a:lstStyle/>
          <a:p>
            <a:pPr marL="361950" lvl="1" indent="-361950">
              <a:lnSpc>
                <a:spcPct val="150000"/>
              </a:lnSpc>
              <a:spcBef>
                <a:spcPct val="20000"/>
              </a:spcBef>
              <a:buFont typeface="Wingdings" panose="05000000000000000000" pitchFamily="2" charset="2"/>
              <a:buChar char="n"/>
            </a:pPr>
            <a:r>
              <a:rPr lang="zh-CN" altLang="en-US"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虚拟机监控器</a:t>
            </a:r>
            <a:r>
              <a:rPr lang="en-US" altLang="zh-CN"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(hypervisor)</a:t>
            </a:r>
            <a:r>
              <a:rPr lang="zh-CN" altLang="en-US"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，也称为虚拟机监控器 </a:t>
            </a: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VMM ( virtual machine monitor )</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，可用于创建和运行虚拟机 </a:t>
            </a: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(VM) </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的进程。它是一种中间软件层，运行在基础物理服务器和操作系统之间，可允许多个操作系统和应用共享硬件。</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a:p>
            <a:pPr marL="361950" lvl="1" indent="-361950">
              <a:lnSpc>
                <a:spcPct val="150000"/>
              </a:lnSpc>
              <a:spcBef>
                <a:spcPct val="20000"/>
              </a:spcBef>
              <a:buFont typeface="Wingdings" panose="05000000000000000000" pitchFamily="2" charset="2"/>
              <a:buChar char="n"/>
            </a:pP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运行虚拟化软件的物理服务器称为</a:t>
            </a:r>
            <a:r>
              <a:rPr lang="zh-CN" altLang="en-US"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主机</a:t>
            </a:r>
            <a:r>
              <a:rPr lang="en-US" altLang="zh-CN"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(host)</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或物理主机</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(physical host)</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，其底层硬件可以被虚拟化软件访问。</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3.3 </a:t>
            </a:r>
            <a:r>
              <a:rPr lang="zh-CN" altLang="en-US" sz="3200" dirty="0">
                <a:solidFill>
                  <a:srgbClr val="0000FF"/>
                </a:solidFill>
                <a:latin typeface="微软雅黑" panose="020B0503020204020204" pitchFamily="34" charset="-122"/>
                <a:ea typeface="微软雅黑" panose="020B0503020204020204" pitchFamily="34" charset="-122"/>
              </a:rPr>
              <a:t>虚拟化技术</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3.3 </a:t>
            </a:r>
            <a:r>
              <a:rPr lang="zh-CN" altLang="en-US" dirty="0">
                <a:solidFill>
                  <a:schemeClr val="bg1"/>
                </a:solidFill>
                <a:latin typeface="微软雅黑" panose="020B0503020204020204" pitchFamily="34" charset="-122"/>
                <a:ea typeface="微软雅黑" panose="020B0503020204020204" pitchFamily="34" charset="-122"/>
              </a:rPr>
              <a:t>虚拟化技术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2316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虚拟化</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是将</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物理</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资源</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转换为</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资源</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的过程</a:t>
            </a:r>
            <a:endPar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服务器</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(server)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：一个物理服务器可以抽象为一个虚拟服务器。</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存储设备</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(storage)</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：一个物理存储设备可以抽象为一个虚拟存储设备或一个虚拟磁盘。</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网络</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(network)</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：物理路由器和交换机可以抽象为逻辑网络，如</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VLAN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电源</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(power)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：一个物理</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UPS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和电源分配单元可以抽象为通常意义上的虚拟</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UPS</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3.3 </a:t>
            </a:r>
            <a:r>
              <a:rPr lang="zh-CN" altLang="en-US" sz="3200" dirty="0">
                <a:solidFill>
                  <a:srgbClr val="0000FF"/>
                </a:solidFill>
                <a:latin typeface="微软雅黑" panose="020B0503020204020204" pitchFamily="34" charset="-122"/>
                <a:ea typeface="微软雅黑" panose="020B0503020204020204" pitchFamily="34" charset="-122"/>
              </a:rPr>
              <a:t>虚拟化技术</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3.3 </a:t>
            </a:r>
            <a:r>
              <a:rPr lang="zh-CN" altLang="en-US" dirty="0">
                <a:solidFill>
                  <a:schemeClr val="bg1"/>
                </a:solidFill>
                <a:latin typeface="微软雅黑" panose="020B0503020204020204" pitchFamily="34" charset="-122"/>
                <a:ea typeface="微软雅黑" panose="020B0503020204020204" pitchFamily="34" charset="-122"/>
              </a:rPr>
              <a:t>虚拟化技术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340768"/>
            <a:ext cx="8712968" cy="821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虚拟化</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的特点</a:t>
            </a:r>
            <a:endPar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Wingdings" panose="05000000000000000000" pitchFamily="2" charset="2"/>
              <a:buChar char="Ø"/>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在虚拟服务器上运行的客户操作系统和应用软件，都</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不会感知到虚拟化的过程</a:t>
            </a:r>
            <a:endParaRPr lang="en-US" altLang="zh-CN" sz="18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TextBox 8"/>
          <p:cNvSpPr txBox="1">
            <a:spLocks noChangeArrowheads="1"/>
          </p:cNvSpPr>
          <p:nvPr/>
        </p:nvSpPr>
        <p:spPr bwMode="auto">
          <a:xfrm>
            <a:off x="611560" y="2149344"/>
            <a:ext cx="8280920" cy="3649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硬件无关性</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a:lnSpc>
                <a:spcPct val="120000"/>
              </a:lnSpc>
              <a:spcBef>
                <a:spcPct val="20000"/>
              </a:spcBef>
            </a:pP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在一个</a:t>
            </a: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硬件平台上配置操作系统和安装应用软件会导致许多软硬件依赖关系，非虚拟环境下硬件的变化，将导致操作系统的重新配置。</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a:p>
            <a:pPr marL="361950" lvl="1" indent="-361950">
              <a:lnSpc>
                <a:spcPct val="120000"/>
              </a:lnSpc>
              <a:spcBef>
                <a:spcPct val="20000"/>
              </a:spcBef>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服务器整合（分区）</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a:lnSpc>
                <a:spcPct val="120000"/>
              </a:lnSpc>
              <a:spcBef>
                <a:spcPct val="20000"/>
              </a:spcBef>
            </a:pP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虚拟化软件提供的协调功能，可以在一个虚拟主机上同时创建多个虚拟服务器</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a:lnSpc>
                <a:spcPct val="120000"/>
              </a:lnSpc>
              <a:spcBef>
                <a:spcPct val="20000"/>
              </a:spcBef>
            </a:pP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虚拟化技术允许不同虚拟服务器共享一个物理服务器，这就是服务器整合</a:t>
            </a: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(server consolidation)</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20000"/>
              </a:lnSpc>
              <a:spcBef>
                <a:spcPct val="20000"/>
              </a:spcBef>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隔离</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355600" lvl="1" indent="-355600">
              <a:lnSpc>
                <a:spcPct val="120000"/>
              </a:lnSpc>
              <a:spcBef>
                <a:spcPct val="20000"/>
              </a:spcBef>
            </a:pP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 在同一服务器上的虚拟机之间互相隔离，改变了之前单台物理机服务器只能挂单个应  用的格局。</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3.3 </a:t>
            </a:r>
            <a:r>
              <a:rPr lang="zh-CN" altLang="en-US" sz="3200" dirty="0">
                <a:solidFill>
                  <a:srgbClr val="0000FF"/>
                </a:solidFill>
                <a:latin typeface="微软雅黑" panose="020B0503020204020204" pitchFamily="34" charset="-122"/>
                <a:ea typeface="微软雅黑" panose="020B0503020204020204" pitchFamily="34" charset="-122"/>
              </a:rPr>
              <a:t>虚拟化技术</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3.3 </a:t>
            </a:r>
            <a:r>
              <a:rPr lang="zh-CN" altLang="en-US" dirty="0">
                <a:solidFill>
                  <a:schemeClr val="bg1"/>
                </a:solidFill>
                <a:latin typeface="微软雅黑" panose="020B0503020204020204" pitchFamily="34" charset="-122"/>
                <a:ea typeface="微软雅黑" panose="020B0503020204020204" pitchFamily="34" charset="-122"/>
              </a:rPr>
              <a:t>虚拟化技术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3720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资源复制：</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创建虚拟服务器就是生成虚拟磁盘映像，它是硬盘内容的二进制文件副本。主机操作系统可以访问这些文件，因此简单的文件操作就可以实现虚拟服务器的复制、迁移和备份，这种方便性有助于实现以下功能</a:t>
            </a:r>
            <a:endPar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创建标准化虚拟机映像</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，通常包含了虚拟硬件功能、客户操作系统和其它应用软件，将这些内容预打包到虚拟磁盘映像，以支持瞬时部署。</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增强迁移和部署虚拟机新实例的灵活性</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，以便快速向外和向上扩展。</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回滚功能</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，将虚拟服务器内存状态和硬盘映像保存到基于主机的文件中，可以快速创建</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快照。</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支持业务连续性</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，具有高效的备份和恢复程序，可以创建多个关键</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资源和应用实例。</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3.3 </a:t>
            </a:r>
            <a:r>
              <a:rPr lang="zh-CN" altLang="en-US" sz="3200" dirty="0">
                <a:solidFill>
                  <a:srgbClr val="0000FF"/>
                </a:solidFill>
                <a:latin typeface="微软雅黑" panose="020B0503020204020204" pitchFamily="34" charset="-122"/>
                <a:ea typeface="微软雅黑" panose="020B0503020204020204" pitchFamily="34" charset="-122"/>
              </a:rPr>
              <a:t>虚拟化技术</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3.3 </a:t>
            </a:r>
            <a:r>
              <a:rPr lang="zh-CN" altLang="en-US" dirty="0">
                <a:solidFill>
                  <a:schemeClr val="bg1"/>
                </a:solidFill>
                <a:latin typeface="微软雅黑" panose="020B0503020204020204" pitchFamily="34" charset="-122"/>
                <a:ea typeface="微软雅黑" panose="020B0503020204020204" pitchFamily="34" charset="-122"/>
              </a:rPr>
              <a:t>虚拟化技术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2261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其它特点</a:t>
            </a:r>
            <a:endPar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性能开销</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(performance overhead)</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：对于高工作负载，又较少使用资源共享和复制的复杂系统而言，虚拟化可能并不是理想的选择。</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特殊硬件兼容性</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(special hardware compatibility)</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：虚拟化软件不能兼容硬件厂商的专门硬件，或者软件自身与近期发布的硬件版本不兼容。</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可移植性</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(portability)</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：虚拟化程序的兼容性带来的编程和管理接口的移植问题</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3.3 </a:t>
            </a:r>
            <a:r>
              <a:rPr lang="zh-CN" altLang="en-US" sz="3200" dirty="0">
                <a:solidFill>
                  <a:srgbClr val="0000FF"/>
                </a:solidFill>
                <a:latin typeface="微软雅黑" panose="020B0503020204020204" pitchFamily="34" charset="-122"/>
                <a:ea typeface="微软雅黑" panose="020B0503020204020204" pitchFamily="34" charset="-122"/>
              </a:rPr>
              <a:t>虚拟化技术</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3.3 </a:t>
            </a:r>
            <a:r>
              <a:rPr lang="zh-CN" altLang="en-US" dirty="0">
                <a:solidFill>
                  <a:schemeClr val="bg1"/>
                </a:solidFill>
                <a:latin typeface="微软雅黑" panose="020B0503020204020204" pitchFamily="34" charset="-122"/>
                <a:ea typeface="微软雅黑" panose="020B0503020204020204" pitchFamily="34" charset="-122"/>
              </a:rPr>
              <a:t>虚拟化技术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1991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基于硬件的虚拟化：</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将虚拟化软件直接安装在物理主机硬件上，从而绕过宿主操作系统，这也适用于基于操作系统的虚拟化。</a:t>
            </a:r>
            <a:endPar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这种情况下，虚拟化软件一般称为虚拟机管理程序</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(hypervisor)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这种方式的主要问题是硬件兼容性。</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sym typeface="+mn-ea"/>
              </a:rPr>
              <a:t>VMware ESXi、 Xen</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4726109" y="3307119"/>
            <a:ext cx="3777406" cy="2975277"/>
          </a:xfrm>
          <a:prstGeom prst="rect">
            <a:avLst/>
          </a:prstGeom>
        </p:spPr>
      </p:pic>
      <p:pic>
        <p:nvPicPr>
          <p:cNvPr id="2" name="图片 1"/>
          <p:cNvPicPr>
            <a:picLocks noChangeAspect="1"/>
          </p:cNvPicPr>
          <p:nvPr/>
        </p:nvPicPr>
        <p:blipFill>
          <a:blip r:embed="rId2"/>
          <a:stretch>
            <a:fillRect/>
          </a:stretch>
        </p:blipFill>
        <p:spPr>
          <a:xfrm>
            <a:off x="248555" y="4054642"/>
            <a:ext cx="4355994" cy="1722268"/>
          </a:xfrm>
          <a:prstGeom prst="rect">
            <a:avLst/>
          </a:prstGeom>
        </p:spPr>
      </p:pic>
      <p:sp>
        <p:nvSpPr>
          <p:cNvPr id="11" name="文本框 10"/>
          <p:cNvSpPr txBox="1"/>
          <p:nvPr/>
        </p:nvSpPr>
        <p:spPr>
          <a:xfrm>
            <a:off x="1268714" y="6261588"/>
            <a:ext cx="6606571" cy="523220"/>
          </a:xfrm>
          <a:prstGeom prst="rect">
            <a:avLst/>
          </a:prstGeom>
          <a:noFill/>
        </p:spPr>
        <p:txBody>
          <a:bodyPr wrap="square">
            <a:spAutoFit/>
          </a:bodyPr>
          <a:lstStyle/>
          <a:p>
            <a:r>
              <a:rPr kumimoji="0" lang="en-US" altLang="zh-CN" b="0" i="0" u="none" strike="noStrike" kern="1200" cap="none" spc="0" normalizeH="0" baseline="0" noProof="0" dirty="0">
                <a:ln>
                  <a:noFill/>
                </a:ln>
                <a:solidFill>
                  <a:srgbClr val="00A4FF"/>
                </a:solidFill>
                <a:effectLst/>
                <a:uLnTx/>
                <a:uFillTx/>
                <a:latin typeface="PingFang SC"/>
                <a:ea typeface="宋体" panose="02010600030101010101" pitchFamily="2" charset="-122"/>
                <a:cs typeface="+mn-cs"/>
                <a:hlinkClick r:id="rId3"/>
              </a:rPr>
              <a:t>Formal requirements for virtualizable third generation architectures</a:t>
            </a:r>
            <a:r>
              <a:rPr kumimoji="0" lang="en-US" altLang="zh-CN" b="0" i="0" u="none" strike="noStrike" kern="1200" cap="none" spc="0" normalizeH="0" baseline="0" noProof="0" dirty="0">
                <a:ln>
                  <a:noFill/>
                </a:ln>
                <a:solidFill>
                  <a:srgbClr val="333333"/>
                </a:solidFill>
                <a:effectLst/>
                <a:uLnTx/>
                <a:uFillTx/>
                <a:latin typeface="PingFang SC"/>
                <a:ea typeface="宋体" panose="02010600030101010101" pitchFamily="2" charset="-122"/>
                <a:cs typeface="+mn-cs"/>
              </a:rPr>
              <a:t> </a:t>
            </a:r>
            <a:endParaRPr lang="zh-CN" altLang="en-US" sz="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338828"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知识点回顾</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07504" y="624983"/>
            <a:ext cx="8712968" cy="662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lvl="1" indent="0">
              <a:lnSpc>
                <a:spcPct val="150000"/>
              </a:lnSpc>
              <a:spcBef>
                <a:spcPct val="20000"/>
              </a:spcBef>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2.3 </a:t>
            </a:r>
            <a:r>
              <a:rPr lang="zh-CN" altLang="en-US" b="0" dirty="0">
                <a:latin typeface="Times New Roman" panose="02020603050405020304" pitchFamily="18" charset="0"/>
                <a:ea typeface="微软雅黑" panose="020B0503020204020204" pitchFamily="34" charset="-122"/>
                <a:cs typeface="Times New Roman" panose="02020603050405020304" pitchFamily="18" charset="0"/>
              </a:rPr>
              <a:t>云交付模型</a:t>
            </a:r>
            <a:endParaRPr lang="en-US" altLang="zh-CN"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TextBox 8"/>
          <p:cNvSpPr txBox="1">
            <a:spLocks noChangeArrowheads="1"/>
          </p:cNvSpPr>
          <p:nvPr/>
        </p:nvSpPr>
        <p:spPr bwMode="auto">
          <a:xfrm>
            <a:off x="215516" y="1444680"/>
            <a:ext cx="8712968" cy="34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IaaS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云交付模型向云用户提供对基于“原始的”基础设施</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资源的高等级管理控制。</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PaaS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云交付模型使得云提供者可以提供预先配置好的环境，云用户可以使用这个环境来构建和部署云服务和解决方案，不过管理控制权有所下降。</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SaaS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是共享云服务的交付模型，这些共享云服务可以是云承载的商业产品</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20000"/>
              </a:spcBef>
              <a:buClrTx/>
              <a:buFont typeface="Wingdings" panose="05000000000000000000" pitchFamily="2" charset="2"/>
              <a:buChar char="n"/>
            </a:pP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IaaS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PaaS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SaaS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可以有不同的组合，取决于云用户和云提供者如何选择利用三种基本的云交付模型建立起自然的层次结构。</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0" y="2327872"/>
            <a:ext cx="9144000" cy="391885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3.3 </a:t>
            </a:r>
            <a:r>
              <a:rPr lang="zh-CN" altLang="en-US" sz="3200" dirty="0">
                <a:solidFill>
                  <a:srgbClr val="0000FF"/>
                </a:solidFill>
                <a:latin typeface="微软雅黑" panose="020B0503020204020204" pitchFamily="34" charset="-122"/>
                <a:ea typeface="微软雅黑" panose="020B0503020204020204" pitchFamily="34" charset="-122"/>
              </a:rPr>
              <a:t>虚拟化技术</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3.3 </a:t>
            </a:r>
            <a:r>
              <a:rPr lang="zh-CN" altLang="en-US" dirty="0">
                <a:solidFill>
                  <a:schemeClr val="bg1"/>
                </a:solidFill>
                <a:latin typeface="微软雅黑" panose="020B0503020204020204" pitchFamily="34" charset="-122"/>
                <a:ea typeface="微软雅黑" panose="020B0503020204020204" pitchFamily="34" charset="-122"/>
              </a:rPr>
              <a:t>虚拟化技术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308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基于操作系统的虚拟化：</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在一个已存在的操作系统上安装虚拟化软件，这个已存在的操作系统称为宿主操作系统</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(host operating system)</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。主要问题包括：</a:t>
            </a:r>
            <a:endPar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宿主操作系统消耗</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CPU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、内存和其它硬件</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来自客户操作系统的硬件调用需要穿越多个层次，降低整体性能。</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宿主操作系统通常需要许可证，而其每个客户操作系统也需要一个独立的许可证。</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sym typeface="+mn-ea"/>
              </a:rPr>
              <a:t>VMware Workstation、VirtualBox</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5134322" y="3726013"/>
            <a:ext cx="3614142" cy="2936140"/>
          </a:xfrm>
          <a:prstGeom prst="rect">
            <a:avLst/>
          </a:prstGeom>
        </p:spPr>
      </p:pic>
      <p:pic>
        <p:nvPicPr>
          <p:cNvPr id="11" name="图片 10"/>
          <p:cNvPicPr>
            <a:picLocks noChangeAspect="1"/>
          </p:cNvPicPr>
          <p:nvPr/>
        </p:nvPicPr>
        <p:blipFill>
          <a:blip r:embed="rId2"/>
          <a:stretch>
            <a:fillRect/>
          </a:stretch>
        </p:blipFill>
        <p:spPr>
          <a:xfrm>
            <a:off x="683568" y="4369550"/>
            <a:ext cx="4033267" cy="2068102"/>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3.3 </a:t>
            </a:r>
            <a:r>
              <a:rPr lang="zh-CN" altLang="en-US" sz="3200" dirty="0">
                <a:solidFill>
                  <a:srgbClr val="0000FF"/>
                </a:solidFill>
                <a:latin typeface="微软雅黑" panose="020B0503020204020204" pitchFamily="34" charset="-122"/>
                <a:ea typeface="微软雅黑" panose="020B0503020204020204" pitchFamily="34" charset="-122"/>
              </a:rPr>
              <a:t>虚拟化技术</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3.3 </a:t>
            </a:r>
            <a:r>
              <a:rPr lang="zh-CN" altLang="en-US" dirty="0">
                <a:solidFill>
                  <a:schemeClr val="bg1"/>
                </a:solidFill>
                <a:latin typeface="微软雅黑" panose="020B0503020204020204" pitchFamily="34" charset="-122"/>
                <a:ea typeface="微软雅黑" panose="020B0503020204020204" pitchFamily="34" charset="-122"/>
              </a:rPr>
              <a:t>虚拟化技术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1153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虚拟化管理</a:t>
            </a:r>
            <a:endPar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通常由虚拟化基础设施管理</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(Virtualization Infrastructure Management, VIM)</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工具予以实现。</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514350" y="3140968"/>
            <a:ext cx="8115300" cy="222885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3.3 </a:t>
            </a:r>
            <a:r>
              <a:rPr lang="zh-CN" altLang="en-US" sz="3200" dirty="0">
                <a:solidFill>
                  <a:srgbClr val="0000FF"/>
                </a:solidFill>
                <a:latin typeface="微软雅黑" panose="020B0503020204020204" pitchFamily="34" charset="-122"/>
                <a:ea typeface="微软雅黑" panose="020B0503020204020204" pitchFamily="34" charset="-122"/>
              </a:rPr>
              <a:t>小结</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3.3 </a:t>
            </a:r>
            <a:r>
              <a:rPr lang="zh-CN" altLang="en-US" dirty="0">
                <a:solidFill>
                  <a:schemeClr val="bg1"/>
                </a:solidFill>
                <a:latin typeface="微软雅黑" panose="020B0503020204020204" pitchFamily="34" charset="-122"/>
                <a:ea typeface="微软雅黑" panose="020B0503020204020204" pitchFamily="34" charset="-122"/>
              </a:rPr>
              <a:t>虚拟化技术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2030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服务器虚拟化</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是指利用虚拟化软件将</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硬件抽象为虚拟服务器。</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marL="361950" lvl="1" indent="-361950">
              <a:lnSpc>
                <a:spcPct val="120000"/>
              </a:lnSpc>
              <a:spcBef>
                <a:spcPct val="20000"/>
              </a:spcBef>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虚拟化提供了硬件无关性、服务器整合、资源复制、对资源池更强的支持和灵活的可扩展性。</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marL="361950" lvl="1" indent="-361950">
              <a:lnSpc>
                <a:spcPct val="120000"/>
              </a:lnSpc>
              <a:spcBef>
                <a:spcPct val="20000"/>
              </a:spcBef>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实现虚拟服务器既可以采用基于操作系统的虚拟化，也可以采用基于硬件的虚拟化。</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3.4 Web</a:t>
            </a:r>
            <a:r>
              <a:rPr lang="zh-CN" altLang="en-US" sz="3200" dirty="0">
                <a:solidFill>
                  <a:srgbClr val="0000FF"/>
                </a:solidFill>
                <a:latin typeface="微软雅黑" panose="020B0503020204020204" pitchFamily="34" charset="-122"/>
                <a:ea typeface="微软雅黑" panose="020B0503020204020204" pitchFamily="34" charset="-122"/>
              </a:rPr>
              <a:t>技术</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549270"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3.4 Web</a:t>
            </a:r>
            <a:r>
              <a:rPr lang="zh-CN" altLang="en-US" dirty="0">
                <a:solidFill>
                  <a:schemeClr val="bg1"/>
                </a:solidFill>
                <a:latin typeface="微软雅黑" panose="020B0503020204020204" pitchFamily="34" charset="-122"/>
                <a:ea typeface="微软雅黑" panose="020B0503020204020204" pitchFamily="34" charset="-122"/>
              </a:rPr>
              <a:t>技术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3664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基本</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技术：</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WWW</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是由通过</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Internet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访问的互联</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资源构成的系统，其两个基本组件是</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浏览器客户端和</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服务器。</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技术架构由三个基本元素组成：</a:t>
            </a:r>
            <a:endPar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统一资源定位符</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(Uniform Resource Locator, URL)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：一个标准语法，用于创建指向</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资源的标识符，</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URL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通常由逻辑网络位置构成。</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超文本传输协议</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(Hypertext Transfer Protocol, HTTP)</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：通过</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WWW</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交换内容和数据的基本通信协议，通常，</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URL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通过</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HTTP</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传送。</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标记语言</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(Markup Language, HTML/XML)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：标记语言提供一种轻量级方法来表示以</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为中心的数据和元数据。</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HTML(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表示</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页面的样式</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XML(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允许定义词汇表，以便通过元数据对</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数据赋以意义</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是两种主要标记语言。</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3.4 Web</a:t>
            </a:r>
            <a:r>
              <a:rPr lang="zh-CN" altLang="en-US" sz="3200" dirty="0">
                <a:solidFill>
                  <a:srgbClr val="0000FF"/>
                </a:solidFill>
                <a:latin typeface="微软雅黑" panose="020B0503020204020204" pitchFamily="34" charset="-122"/>
                <a:ea typeface="微软雅黑" panose="020B0503020204020204" pitchFamily="34" charset="-122"/>
              </a:rPr>
              <a:t>技术</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549270"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3.4 Web</a:t>
            </a:r>
            <a:r>
              <a:rPr lang="zh-CN" altLang="en-US" dirty="0">
                <a:solidFill>
                  <a:schemeClr val="bg1"/>
                </a:solidFill>
                <a:latin typeface="微软雅黑" panose="020B0503020204020204" pitchFamily="34" charset="-122"/>
                <a:ea typeface="微软雅黑" panose="020B0503020204020204" pitchFamily="34" charset="-122"/>
              </a:rPr>
              <a:t>技术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1892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基本</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技术：</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WWW</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是由通过</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Internet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访问的互联</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资源构成的系统，其两个基本组件是</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浏览器客户端和</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服务器。</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技术架构由三个基本元素组成：</a:t>
            </a:r>
            <a:endPar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统一资源定位符</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(Uniform Resource Locator, URL)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：一个标准语法，用于创建指向</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资源的标识符，</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URL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通常由逻辑网络位置构成。</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文本框 8"/>
          <p:cNvSpPr txBox="1"/>
          <p:nvPr/>
        </p:nvSpPr>
        <p:spPr>
          <a:xfrm>
            <a:off x="899592" y="3236783"/>
            <a:ext cx="6768752" cy="1200329"/>
          </a:xfrm>
          <a:prstGeom prst="rect">
            <a:avLst/>
          </a:prstGeom>
          <a:noFill/>
        </p:spPr>
        <p:txBody>
          <a:bodyPr wrap="square">
            <a:spAutoFit/>
          </a:bodyPr>
          <a:lstStyle/>
          <a:p>
            <a:r>
              <a:rPr lang="zh-CN" altLang="en-US" b="1" dirty="0"/>
              <a:t>示例：</a:t>
            </a:r>
            <a:endParaRPr lang="en-US" altLang="zh-CN" b="1" dirty="0"/>
          </a:p>
          <a:p>
            <a:r>
              <a:rPr lang="en-US" altLang="zh-CN" dirty="0"/>
              <a:t>https://developer.mozilla.org</a:t>
            </a:r>
            <a:endParaRPr lang="en-US" altLang="zh-CN" dirty="0"/>
          </a:p>
          <a:p>
            <a:r>
              <a:rPr lang="en-US" altLang="zh-CN" dirty="0"/>
              <a:t>https://developer.mozilla.org/en-US/docs/Learn/</a:t>
            </a:r>
            <a:endParaRPr lang="en-US" altLang="zh-CN" dirty="0"/>
          </a:p>
          <a:p>
            <a:r>
              <a:rPr lang="en-US" altLang="zh-CN" dirty="0"/>
              <a:t>https://developer.mozilla.org/en-US/search?q=URL</a:t>
            </a:r>
            <a:endParaRPr lang="zh-CN" altLang="en-US" dirty="0"/>
          </a:p>
        </p:txBody>
      </p:sp>
      <p:pic>
        <p:nvPicPr>
          <p:cNvPr id="3" name="图片 2"/>
          <p:cNvPicPr>
            <a:picLocks noChangeAspect="1"/>
          </p:cNvPicPr>
          <p:nvPr/>
        </p:nvPicPr>
        <p:blipFill>
          <a:blip r:embed="rId1"/>
          <a:stretch>
            <a:fillRect/>
          </a:stretch>
        </p:blipFill>
        <p:spPr>
          <a:xfrm>
            <a:off x="116577" y="4775931"/>
            <a:ext cx="8382000" cy="133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3.4 Web</a:t>
            </a:r>
            <a:r>
              <a:rPr lang="zh-CN" altLang="en-US" sz="3200" dirty="0">
                <a:solidFill>
                  <a:srgbClr val="0000FF"/>
                </a:solidFill>
                <a:latin typeface="微软雅黑" panose="020B0503020204020204" pitchFamily="34" charset="-122"/>
                <a:ea typeface="微软雅黑" panose="020B0503020204020204" pitchFamily="34" charset="-122"/>
              </a:rPr>
              <a:t>技术</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549270"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3.4 Web</a:t>
            </a:r>
            <a:r>
              <a:rPr lang="zh-CN" altLang="en-US" dirty="0">
                <a:solidFill>
                  <a:schemeClr val="bg1"/>
                </a:solidFill>
                <a:latin typeface="微软雅黑" panose="020B0503020204020204" pitchFamily="34" charset="-122"/>
                <a:ea typeface="微软雅黑" panose="020B0503020204020204" pitchFamily="34" charset="-122"/>
              </a:rPr>
              <a:t>技术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260051"/>
            <a:ext cx="8712968" cy="728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统一资源定位符</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(Uniform Resource Locator, URL)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：一个标准语法，用于创建指向</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资源的标识符，</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URL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通常由逻辑网络位置构成。</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683568" y="2593523"/>
            <a:ext cx="6711280" cy="1067704"/>
          </a:xfrm>
          <a:prstGeom prst="rect">
            <a:avLst/>
          </a:prstGeom>
        </p:spPr>
      </p:pic>
      <p:pic>
        <p:nvPicPr>
          <p:cNvPr id="5" name="图片 4"/>
          <p:cNvPicPr>
            <a:picLocks noChangeAspect="1"/>
          </p:cNvPicPr>
          <p:nvPr/>
        </p:nvPicPr>
        <p:blipFill>
          <a:blip r:embed="rId2"/>
          <a:stretch>
            <a:fillRect/>
          </a:stretch>
        </p:blipFill>
        <p:spPr>
          <a:xfrm>
            <a:off x="714143" y="4470398"/>
            <a:ext cx="7248635" cy="11531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3.4 Web</a:t>
            </a:r>
            <a:r>
              <a:rPr lang="zh-CN" altLang="en-US" sz="3200" dirty="0">
                <a:solidFill>
                  <a:srgbClr val="0000FF"/>
                </a:solidFill>
                <a:latin typeface="微软雅黑" panose="020B0503020204020204" pitchFamily="34" charset="-122"/>
                <a:ea typeface="微软雅黑" panose="020B0503020204020204" pitchFamily="34" charset="-122"/>
              </a:rPr>
              <a:t>技术</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549270"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3.4 Web</a:t>
            </a:r>
            <a:r>
              <a:rPr lang="zh-CN" altLang="en-US" dirty="0">
                <a:solidFill>
                  <a:schemeClr val="bg1"/>
                </a:solidFill>
                <a:latin typeface="微软雅黑" panose="020B0503020204020204" pitchFamily="34" charset="-122"/>
                <a:ea typeface="微软雅黑" panose="020B0503020204020204" pitchFamily="34" charset="-122"/>
              </a:rPr>
              <a:t>技术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260051"/>
            <a:ext cx="8712968" cy="728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统一资源定位符</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(Uniform Resource Locator, URL)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：一个标准语法，用于创建指向</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资源的标识符，</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URL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通常由逻辑网络位置构成。</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779244" y="2303112"/>
            <a:ext cx="6336704" cy="1008112"/>
          </a:xfrm>
          <a:prstGeom prst="rect">
            <a:avLst/>
          </a:prstGeom>
        </p:spPr>
      </p:pic>
      <p:pic>
        <p:nvPicPr>
          <p:cNvPr id="9" name="图片 8"/>
          <p:cNvPicPr>
            <a:picLocks noChangeAspect="1"/>
          </p:cNvPicPr>
          <p:nvPr/>
        </p:nvPicPr>
        <p:blipFill>
          <a:blip r:embed="rId2"/>
          <a:stretch>
            <a:fillRect/>
          </a:stretch>
        </p:blipFill>
        <p:spPr>
          <a:xfrm>
            <a:off x="755577" y="3982430"/>
            <a:ext cx="6408711" cy="1019568"/>
          </a:xfrm>
          <a:prstGeom prst="rect">
            <a:avLst/>
          </a:prstGeom>
        </p:spPr>
      </p:pic>
      <p:pic>
        <p:nvPicPr>
          <p:cNvPr id="11" name="图片 10"/>
          <p:cNvPicPr>
            <a:picLocks noChangeAspect="1"/>
          </p:cNvPicPr>
          <p:nvPr/>
        </p:nvPicPr>
        <p:blipFill>
          <a:blip r:embed="rId3"/>
          <a:stretch>
            <a:fillRect/>
          </a:stretch>
        </p:blipFill>
        <p:spPr>
          <a:xfrm>
            <a:off x="882139" y="5525336"/>
            <a:ext cx="5703168" cy="90732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3.4 Web</a:t>
            </a:r>
            <a:r>
              <a:rPr lang="zh-CN" altLang="en-US" sz="3200" dirty="0">
                <a:solidFill>
                  <a:srgbClr val="0000FF"/>
                </a:solidFill>
                <a:latin typeface="微软雅黑" panose="020B0503020204020204" pitchFamily="34" charset="-122"/>
                <a:ea typeface="微软雅黑" panose="020B0503020204020204" pitchFamily="34" charset="-122"/>
              </a:rPr>
              <a:t>技术</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549270"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3.4 Web</a:t>
            </a:r>
            <a:r>
              <a:rPr lang="zh-CN" altLang="en-US" dirty="0">
                <a:solidFill>
                  <a:schemeClr val="bg1"/>
                </a:solidFill>
                <a:latin typeface="微软雅黑" panose="020B0503020204020204" pitchFamily="34" charset="-122"/>
                <a:ea typeface="微软雅黑" panose="020B0503020204020204" pitchFamily="34" charset="-122"/>
              </a:rPr>
              <a:t>技术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297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基本</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技术：</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WWW</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是由通过</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Internet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访问的互联</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资源构成的系统，其两个基本组件是</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浏览器客户端和</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服务器。</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技术架构由三个基本元素组成：</a:t>
            </a:r>
            <a:endPar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超文本传输协议</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(Hypertext Transfer Protocol, HTTP)</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：通过</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WWW</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交换内容和数据的基本通信协议，通常，</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URL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通过</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HTTP</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传送。</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标记语言</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(Markup Language, HTML/XML)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：标记语言提供一种轻量级方法来表示以</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为中心的数据和元数据。</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HTML(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表示</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页面的样式</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XML(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允许定义词汇表，以便通过元数据对</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数据赋以意义</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是两种主要标记语言。</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549270"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3.4 Web</a:t>
            </a:r>
            <a:r>
              <a:rPr lang="zh-CN" altLang="en-US" dirty="0">
                <a:solidFill>
                  <a:schemeClr val="bg1"/>
                </a:solidFill>
                <a:latin typeface="微软雅黑" panose="020B0503020204020204" pitchFamily="34" charset="-122"/>
                <a:ea typeface="微软雅黑" panose="020B0503020204020204" pitchFamily="34" charset="-122"/>
              </a:rPr>
              <a:t>技术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662" y="631314"/>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3.4 </a:t>
            </a:r>
            <a:r>
              <a:rPr lang="zh-CN" altLang="en-US" sz="3200" dirty="0">
                <a:solidFill>
                  <a:srgbClr val="0000FF"/>
                </a:solidFill>
                <a:latin typeface="微软雅黑" panose="020B0503020204020204" pitchFamily="34" charset="-122"/>
                <a:ea typeface="微软雅黑" panose="020B0503020204020204" pitchFamily="34" charset="-122"/>
              </a:rPr>
              <a:t>小结</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11" name="TextBox 8"/>
          <p:cNvSpPr txBox="1">
            <a:spLocks noChangeArrowheads="1"/>
          </p:cNvSpPr>
          <p:nvPr/>
        </p:nvSpPr>
        <p:spPr bwMode="auto">
          <a:xfrm>
            <a:off x="165450" y="1375132"/>
            <a:ext cx="8712968" cy="86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技术经常被用于云服务的实现，并在前段用于远程管理云</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marL="361950" lvl="1" indent="-361950">
              <a:lnSpc>
                <a:spcPct val="120000"/>
              </a:lnSpc>
              <a:spcBef>
                <a:spcPct val="20000"/>
              </a:spcBef>
              <a:buFont typeface="Wingdings" panose="05000000000000000000" pitchFamily="2" charset="2"/>
              <a:buChar char="n"/>
            </a:pP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架构的基本技术包括</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URL</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HTTP</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HTML</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XML</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3.5 </a:t>
            </a:r>
            <a:r>
              <a:rPr lang="zh-CN" altLang="en-US" sz="3200" dirty="0">
                <a:solidFill>
                  <a:srgbClr val="0000FF"/>
                </a:solidFill>
                <a:latin typeface="微软雅黑" panose="020B0503020204020204" pitchFamily="34" charset="-122"/>
                <a:ea typeface="微软雅黑" panose="020B0503020204020204" pitchFamily="34" charset="-122"/>
              </a:rPr>
              <a:t>多租户技术</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3.5 </a:t>
            </a:r>
            <a:r>
              <a:rPr lang="zh-CN" altLang="en-US" dirty="0">
                <a:solidFill>
                  <a:schemeClr val="bg1"/>
                </a:solidFill>
                <a:latin typeface="微软雅黑" panose="020B0503020204020204" pitchFamily="34" charset="-122"/>
                <a:ea typeface="微软雅黑" panose="020B0503020204020204" pitchFamily="34" charset="-122"/>
              </a:rPr>
              <a:t>多租户技术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381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多租户技术的目的：</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使多个用户在逻辑上同时访问同一个应用，每个用户对其使用、管理和定制的应用程序都有自己的视图，是该软件的一个</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专有实例</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，同时每个租户都意识不到还有其他租户在使用该应用。</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每个租户可定制的应用特性：</a:t>
            </a:r>
            <a:endPar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用户界面</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(user interface)</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：租户可以定义具有专门界面外观的应用接口。</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业务流程</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(business process)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：在实现应用时，租户可以定制业务处理的规则、逻辑和工作流。</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数据模型</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(data model)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：租户可以扩展应用的数据模式，以包含、排除或者重命名应用数据结构的字段。</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访问控制</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(access control)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：租户可以独立控制用户或群组的访问权限。</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338828"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知识点回顾</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07504" y="624983"/>
            <a:ext cx="8712968" cy="662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lvl="1" indent="0">
              <a:lnSpc>
                <a:spcPct val="150000"/>
              </a:lnSpc>
              <a:spcBef>
                <a:spcPct val="20000"/>
              </a:spcBef>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2.4 </a:t>
            </a:r>
            <a:r>
              <a:rPr lang="zh-CN" altLang="en-US" b="0" dirty="0">
                <a:latin typeface="Times New Roman" panose="02020603050405020304" pitchFamily="18" charset="0"/>
                <a:ea typeface="微软雅黑" panose="020B0503020204020204" pitchFamily="34" charset="-122"/>
                <a:cs typeface="Times New Roman" panose="02020603050405020304" pitchFamily="18" charset="0"/>
              </a:rPr>
              <a:t>云部署模型</a:t>
            </a:r>
            <a:endParaRPr lang="zh-CN" altLang="en-US"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TextBox 8"/>
          <p:cNvSpPr txBox="1">
            <a:spLocks noChangeArrowheads="1"/>
          </p:cNvSpPr>
          <p:nvPr/>
        </p:nvSpPr>
        <p:spPr bwMode="auto">
          <a:xfrm>
            <a:off x="215516" y="1556792"/>
            <a:ext cx="8712968" cy="2068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公有云</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是第三方所有的，通常向云用户提供商业化的云服务和</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私有云</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是仅被一家组织拥有的，并且位于该组织范围内的云。</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社区云</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一般只能被一组共享拥有权和责任的云用户访问。</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混合云</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是两种或多种云部署模型的组合。</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0" y="2135831"/>
            <a:ext cx="9144000" cy="409718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3.5 </a:t>
            </a:r>
            <a:r>
              <a:rPr lang="zh-CN" altLang="en-US" sz="3200" dirty="0">
                <a:solidFill>
                  <a:srgbClr val="0000FF"/>
                </a:solidFill>
                <a:latin typeface="微软雅黑" panose="020B0503020204020204" pitchFamily="34" charset="-122"/>
                <a:ea typeface="微软雅黑" panose="020B0503020204020204" pitchFamily="34" charset="-122"/>
              </a:rPr>
              <a:t>多租户技术</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3.5 </a:t>
            </a:r>
            <a:r>
              <a:rPr lang="zh-CN" altLang="en-US" dirty="0">
                <a:solidFill>
                  <a:schemeClr val="bg1"/>
                </a:solidFill>
                <a:latin typeface="微软雅黑" panose="020B0503020204020204" pitchFamily="34" charset="-122"/>
                <a:ea typeface="微软雅黑" panose="020B0503020204020204" pitchFamily="34" charset="-122"/>
              </a:rPr>
              <a:t>多租户技术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4477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多租户应用的一般特点：</a:t>
            </a:r>
            <a:endPar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使用隔离</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(usage isolation)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：一个租户的使用行为不会影响到该应用对其他租户可用性和性能。</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数据安全</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(data security)</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：租户不能访问其他租户的数据。</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可恢复性</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(recovery)</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：每个租户的数据备份和恢复过程都是分别执行的。</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应用升级</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(application upgrade)</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：共享软件构件的同步升级不会对租户造成负面影响。</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可扩展性</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(scalability)</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：根据现有租户增长的使用需求或租户数量增加来扩展应用。</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使用计费</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(metered usage)</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：根据租户实际使用的应用处理和功能来收费。</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数据层隔离</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(data tier isolation)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：租户拥有独立的且与其他租户隔离的数据库、表格和模式。</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作业</a:t>
            </a:r>
            <a:r>
              <a:rPr lang="en-US" altLang="zh-CN" sz="3200" dirty="0">
                <a:solidFill>
                  <a:srgbClr val="0000FF"/>
                </a:solidFill>
                <a:latin typeface="微软雅黑" panose="020B0503020204020204" pitchFamily="34" charset="-122"/>
                <a:ea typeface="微软雅黑" panose="020B0503020204020204" pitchFamily="34" charset="-122"/>
              </a:rPr>
              <a:t>1</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780983"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作业</a:t>
            </a:r>
            <a:r>
              <a:rPr lang="en-US" altLang="zh-CN" dirty="0">
                <a:solidFill>
                  <a:schemeClr val="bg1"/>
                </a:solidFill>
                <a:latin typeface="微软雅黑" panose="020B0503020204020204" pitchFamily="34" charset="-122"/>
                <a:ea typeface="微软雅黑" panose="020B0503020204020204" pitchFamily="34" charset="-122"/>
              </a:rPr>
              <a:t>1</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196752"/>
            <a:ext cx="8712968" cy="430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1-1</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、列举至少</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种虚拟化软件，并概括其特点。</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764704"/>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第三章</a:t>
            </a:r>
            <a:r>
              <a:rPr lang="en-US" altLang="zh-CN" sz="3200" dirty="0">
                <a:solidFill>
                  <a:srgbClr val="0000FF"/>
                </a:solidFill>
                <a:latin typeface="微软雅黑" panose="020B0503020204020204" pitchFamily="34" charset="-122"/>
                <a:ea typeface="微软雅黑" panose="020B0503020204020204" pitchFamily="34" charset="-122"/>
              </a:rPr>
              <a:t> </a:t>
            </a:r>
            <a:r>
              <a:rPr lang="zh-CN" altLang="en-US" sz="3200" dirty="0">
                <a:solidFill>
                  <a:srgbClr val="0000FF"/>
                </a:solidFill>
                <a:latin typeface="微软雅黑" panose="020B0503020204020204" pitchFamily="34" charset="-122"/>
                <a:ea typeface="微软雅黑" panose="020B0503020204020204" pitchFamily="34" charset="-122"/>
              </a:rPr>
              <a:t>云使能技术</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2100255"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第三章 云使能技术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63688" y="1628800"/>
            <a:ext cx="3672408" cy="23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宽带网络和</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Internet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架构</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数据中心技术</a:t>
            </a:r>
            <a:endPar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虚拟化技术</a:t>
            </a:r>
            <a:endPar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技术</a:t>
            </a:r>
            <a:endPar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多租户技术</a:t>
            </a:r>
            <a:endPar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服务技术</a:t>
            </a:r>
            <a:endPar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692696"/>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3.1.1 Internet</a:t>
            </a:r>
            <a:r>
              <a:rPr lang="zh-CN" altLang="en-US" sz="3200" dirty="0">
                <a:solidFill>
                  <a:srgbClr val="0000FF"/>
                </a:solidFill>
                <a:latin typeface="微软雅黑" panose="020B0503020204020204" pitchFamily="34" charset="-122"/>
                <a:ea typeface="微软雅黑" panose="020B0503020204020204" pitchFamily="34" charset="-122"/>
              </a:rPr>
              <a:t>服务提供者</a:t>
            </a:r>
            <a:r>
              <a:rPr lang="en-US" altLang="zh-CN" sz="3200" dirty="0">
                <a:solidFill>
                  <a:srgbClr val="0000FF"/>
                </a:solidFill>
                <a:latin typeface="微软雅黑" panose="020B0503020204020204" pitchFamily="34" charset="-122"/>
                <a:ea typeface="微软雅黑" panose="020B0503020204020204" pitchFamily="34" charset="-122"/>
              </a:rPr>
              <a:t>(ISP)</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306930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3.1 </a:t>
            </a:r>
            <a:r>
              <a:rPr lang="zh-CN" altLang="en-US" dirty="0">
                <a:solidFill>
                  <a:schemeClr val="bg1"/>
                </a:solidFill>
                <a:latin typeface="微软雅黑" panose="020B0503020204020204" pitchFamily="34" charset="-122"/>
                <a:ea typeface="微软雅黑" panose="020B0503020204020204" pitchFamily="34" charset="-122"/>
              </a:rPr>
              <a:t>宽带网络和</a:t>
            </a:r>
            <a:r>
              <a:rPr lang="en-US" altLang="zh-CN" dirty="0">
                <a:solidFill>
                  <a:schemeClr val="bg1"/>
                </a:solidFill>
                <a:latin typeface="微软雅黑" panose="020B0503020204020204" pitchFamily="34" charset="-122"/>
                <a:ea typeface="微软雅黑" panose="020B0503020204020204" pitchFamily="34" charset="-122"/>
              </a:rPr>
              <a:t>Internet</a:t>
            </a:r>
            <a:r>
              <a:rPr lang="zh-CN" altLang="en-US" dirty="0">
                <a:solidFill>
                  <a:schemeClr val="bg1"/>
                </a:solidFill>
                <a:latin typeface="微软雅黑" panose="020B0503020204020204" pitchFamily="34" charset="-122"/>
                <a:ea typeface="微软雅黑" panose="020B0503020204020204" pitchFamily="34" charset="-122"/>
              </a:rPr>
              <a:t>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435885"/>
            <a:ext cx="8712968" cy="1954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ISP(Internet Service Provider)</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：指的是面向公众提供下列信息服务的经营者</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接入服务</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即帮助用户接入</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Internet</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导航服务</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：帮助用户在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Internet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上找到所需要的信息。</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信息服务</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：建立数据服务系统，收集、加工、存储信息，定期维护更新，并通过网络向用户提供信息内容服务。</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1925960" y="3176657"/>
            <a:ext cx="5220072" cy="36497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692696"/>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3.1.1 Internet</a:t>
            </a:r>
            <a:r>
              <a:rPr lang="zh-CN" altLang="en-US" sz="3200" dirty="0">
                <a:solidFill>
                  <a:srgbClr val="0000FF"/>
                </a:solidFill>
                <a:latin typeface="微软雅黑" panose="020B0503020204020204" pitchFamily="34" charset="-122"/>
                <a:ea typeface="微软雅黑" panose="020B0503020204020204" pitchFamily="34" charset="-122"/>
              </a:rPr>
              <a:t>服务提供者</a:t>
            </a:r>
            <a:r>
              <a:rPr lang="en-US" altLang="zh-CN" sz="3200" dirty="0">
                <a:solidFill>
                  <a:srgbClr val="0000FF"/>
                </a:solidFill>
                <a:latin typeface="微软雅黑" panose="020B0503020204020204" pitchFamily="34" charset="-122"/>
                <a:ea typeface="微软雅黑" panose="020B0503020204020204" pitchFamily="34" charset="-122"/>
              </a:rPr>
              <a:t>(ISP)</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306930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3.1 </a:t>
            </a:r>
            <a:r>
              <a:rPr lang="zh-CN" altLang="en-US" dirty="0">
                <a:solidFill>
                  <a:schemeClr val="bg1"/>
                </a:solidFill>
                <a:latin typeface="微软雅黑" panose="020B0503020204020204" pitchFamily="34" charset="-122"/>
                <a:ea typeface="微软雅黑" panose="020B0503020204020204" pitchFamily="34" charset="-122"/>
              </a:rPr>
              <a:t>宽带网络和</a:t>
            </a:r>
            <a:r>
              <a:rPr lang="en-US" altLang="zh-CN" dirty="0">
                <a:solidFill>
                  <a:schemeClr val="bg1"/>
                </a:solidFill>
                <a:latin typeface="微软雅黑" panose="020B0503020204020204" pitchFamily="34" charset="-122"/>
                <a:ea typeface="微软雅黑" panose="020B0503020204020204" pitchFamily="34" charset="-122"/>
              </a:rPr>
              <a:t>Internet</a:t>
            </a:r>
            <a:r>
              <a:rPr lang="zh-CN" altLang="en-US" dirty="0">
                <a:solidFill>
                  <a:schemeClr val="bg1"/>
                </a:solidFill>
                <a:latin typeface="微软雅黑" panose="020B0503020204020204" pitchFamily="34" charset="-122"/>
                <a:ea typeface="微软雅黑" panose="020B0503020204020204" pitchFamily="34" charset="-122"/>
              </a:rPr>
              <a:t>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800125" y="1483447"/>
            <a:ext cx="7543750" cy="4753865"/>
          </a:xfrm>
          <a:prstGeom prst="rect">
            <a:avLst/>
          </a:prstGeom>
          <a:noFill/>
        </p:spPr>
        <p:txBody>
          <a:bodyPr wrap="square">
            <a:spAutoFit/>
          </a:bodyPr>
          <a:lstStyle/>
          <a:p>
            <a:pPr>
              <a:lnSpc>
                <a:spcPct val="150000"/>
              </a:lnSpc>
            </a:pPr>
            <a:r>
              <a:rPr lang="zh-CN" altLang="en-US" sz="2400" b="1" dirty="0">
                <a:latin typeface="Times New Roman" panose="02020603050405020304" pitchFamily="18" charset="0"/>
                <a:ea typeface="微软雅黑" panose="020B0503020204020204" pitchFamily="34" charset="-122"/>
              </a:rPr>
              <a:t>中国十大</a:t>
            </a:r>
            <a:r>
              <a:rPr lang="en-US" altLang="zh-CN" sz="2400" b="1" dirty="0">
                <a:latin typeface="Times New Roman" panose="02020603050405020304" pitchFamily="18" charset="0"/>
                <a:ea typeface="微软雅黑" panose="020B0503020204020204" pitchFamily="34" charset="-122"/>
              </a:rPr>
              <a:t>ISP</a:t>
            </a:r>
            <a:r>
              <a:rPr lang="zh-CN" altLang="en-US" sz="2400" b="1" dirty="0">
                <a:latin typeface="Times New Roman" panose="02020603050405020304" pitchFamily="18" charset="0"/>
                <a:ea typeface="微软雅黑" panose="020B0503020204020204" pitchFamily="34" charset="-122"/>
              </a:rPr>
              <a:t>服务商</a:t>
            </a:r>
            <a:endParaRPr lang="zh-CN" altLang="en-US" sz="2400" b="1" dirty="0">
              <a:latin typeface="Times New Roman" panose="02020603050405020304" pitchFamily="18" charset="0"/>
              <a:ea typeface="微软雅黑" panose="020B0503020204020204" pitchFamily="34" charset="-122"/>
            </a:endParaRPr>
          </a:p>
          <a:p>
            <a:pPr>
              <a:lnSpc>
                <a:spcPct val="150000"/>
              </a:lnSpc>
            </a:pPr>
            <a:r>
              <a:rPr lang="zh-CN" altLang="en-US" b="1" dirty="0">
                <a:latin typeface="Times New Roman" panose="02020603050405020304" pitchFamily="18" charset="0"/>
                <a:ea typeface="微软雅黑" panose="020B0503020204020204" pitchFamily="34" charset="-122"/>
              </a:rPr>
              <a:t>电信</a:t>
            </a:r>
            <a:r>
              <a:rPr lang="zh-CN" altLang="en-US" dirty="0">
                <a:latin typeface="Times New Roman" panose="02020603050405020304" pitchFamily="18" charset="0"/>
                <a:ea typeface="微软雅黑" panose="020B0503020204020204" pitchFamily="34" charset="-122"/>
              </a:rPr>
              <a:t>：中国公用计算机互联网</a:t>
            </a:r>
            <a:r>
              <a:rPr lang="en-US" altLang="zh-CN" dirty="0">
                <a:latin typeface="Times New Roman" panose="02020603050405020304" pitchFamily="18" charset="0"/>
                <a:ea typeface="微软雅黑" panose="020B0503020204020204" pitchFamily="34" charset="-122"/>
              </a:rPr>
              <a:t>(CHINANET</a:t>
            </a:r>
            <a:r>
              <a:rPr lang="zh-CN" altLang="en-US" dirty="0">
                <a:latin typeface="Times New Roman" panose="02020603050405020304" pitchFamily="18" charset="0"/>
                <a:ea typeface="微软雅黑" panose="020B0503020204020204" pitchFamily="34" charset="-122"/>
              </a:rPr>
              <a:t>，即中国电信网</a:t>
            </a:r>
            <a:r>
              <a:rPr lang="en-US" altLang="zh-CN" dirty="0">
                <a:latin typeface="Times New Roman" panose="02020603050405020304" pitchFamily="18" charset="0"/>
                <a:ea typeface="微软雅黑" panose="020B0503020204020204" pitchFamily="34" charset="-122"/>
              </a:rPr>
              <a:t>)  </a:t>
            </a:r>
            <a:endParaRPr lang="en-US" altLang="zh-CN" dirty="0">
              <a:latin typeface="Times New Roman" panose="02020603050405020304" pitchFamily="18" charset="0"/>
              <a:ea typeface="微软雅黑" panose="020B0503020204020204" pitchFamily="34" charset="-122"/>
            </a:endParaRPr>
          </a:p>
          <a:p>
            <a:pPr>
              <a:lnSpc>
                <a:spcPct val="150000"/>
              </a:lnSpc>
            </a:pPr>
            <a:r>
              <a:rPr lang="zh-CN" altLang="en-US" b="1" dirty="0">
                <a:latin typeface="Times New Roman" panose="02020603050405020304" pitchFamily="18" charset="0"/>
                <a:ea typeface="微软雅黑" panose="020B0503020204020204" pitchFamily="34" charset="-122"/>
              </a:rPr>
              <a:t>网通</a:t>
            </a:r>
            <a:r>
              <a:rPr lang="zh-CN" altLang="en-US" dirty="0">
                <a:latin typeface="Times New Roman" panose="02020603050405020304" pitchFamily="18" charset="0"/>
                <a:ea typeface="微软雅黑" panose="020B0503020204020204" pitchFamily="34" charset="-122"/>
              </a:rPr>
              <a:t>：中国网通公用互联网</a:t>
            </a:r>
            <a:r>
              <a:rPr lang="en-US" altLang="zh-CN" dirty="0">
                <a:latin typeface="Times New Roman" panose="02020603050405020304" pitchFamily="18" charset="0"/>
                <a:ea typeface="微软雅黑" panose="020B0503020204020204" pitchFamily="34" charset="-122"/>
              </a:rPr>
              <a:t>(CNCNET</a:t>
            </a:r>
            <a:r>
              <a:rPr lang="zh-CN" altLang="en-US" dirty="0">
                <a:latin typeface="Times New Roman" panose="02020603050405020304" pitchFamily="18" charset="0"/>
                <a:ea typeface="微软雅黑" panose="020B0503020204020204" pitchFamily="34" charset="-122"/>
              </a:rPr>
              <a:t>，包括金桥网</a:t>
            </a:r>
            <a:r>
              <a:rPr lang="en-US" altLang="zh-CN" dirty="0">
                <a:latin typeface="Times New Roman" panose="02020603050405020304" pitchFamily="18" charset="0"/>
                <a:ea typeface="微软雅黑" panose="020B0503020204020204" pitchFamily="34" charset="-122"/>
              </a:rPr>
              <a:t>CHINAGBN) </a:t>
            </a:r>
            <a:endParaRPr lang="en-US" altLang="zh-CN" dirty="0">
              <a:latin typeface="Times New Roman" panose="02020603050405020304" pitchFamily="18" charset="0"/>
              <a:ea typeface="微软雅黑" panose="020B0503020204020204" pitchFamily="34" charset="-122"/>
            </a:endParaRPr>
          </a:p>
          <a:p>
            <a:pPr>
              <a:lnSpc>
                <a:spcPct val="150000"/>
              </a:lnSpc>
            </a:pPr>
            <a:r>
              <a:rPr lang="zh-CN" altLang="en-US" b="1" dirty="0">
                <a:latin typeface="Times New Roman" panose="02020603050405020304" pitchFamily="18" charset="0"/>
                <a:ea typeface="微软雅黑" panose="020B0503020204020204" pitchFamily="34" charset="-122"/>
              </a:rPr>
              <a:t>移动</a:t>
            </a:r>
            <a:r>
              <a:rPr lang="zh-CN" altLang="en-US" dirty="0">
                <a:latin typeface="Times New Roman" panose="02020603050405020304" pitchFamily="18" charset="0"/>
                <a:ea typeface="微软雅黑" panose="020B0503020204020204" pitchFamily="34" charset="-122"/>
              </a:rPr>
              <a:t>：中国移动互联网（</a:t>
            </a:r>
            <a:r>
              <a:rPr lang="en-US" altLang="zh-CN" dirty="0">
                <a:latin typeface="Times New Roman" panose="02020603050405020304" pitchFamily="18" charset="0"/>
                <a:ea typeface="微软雅黑" panose="020B0503020204020204" pitchFamily="34" charset="-122"/>
              </a:rPr>
              <a:t>CMNET</a:t>
            </a:r>
            <a:r>
              <a:rPr lang="zh-CN" altLang="en-US" dirty="0">
                <a:latin typeface="Times New Roman" panose="02020603050405020304" pitchFamily="18" charset="0"/>
                <a:ea typeface="微软雅黑" panose="020B0503020204020204" pitchFamily="34" charset="-122"/>
              </a:rPr>
              <a:t>）</a:t>
            </a:r>
            <a:endParaRPr lang="zh-CN" altLang="en-US" dirty="0">
              <a:latin typeface="Times New Roman" panose="02020603050405020304" pitchFamily="18" charset="0"/>
              <a:ea typeface="微软雅黑" panose="020B0503020204020204" pitchFamily="34" charset="-122"/>
            </a:endParaRPr>
          </a:p>
          <a:p>
            <a:pPr>
              <a:lnSpc>
                <a:spcPct val="150000"/>
              </a:lnSpc>
            </a:pPr>
            <a:r>
              <a:rPr lang="zh-CN" altLang="en-US" b="1" dirty="0">
                <a:latin typeface="Times New Roman" panose="02020603050405020304" pitchFamily="18" charset="0"/>
                <a:ea typeface="微软雅黑" panose="020B0503020204020204" pitchFamily="34" charset="-122"/>
              </a:rPr>
              <a:t>联通</a:t>
            </a:r>
            <a:r>
              <a:rPr lang="zh-CN" altLang="en-US" dirty="0">
                <a:latin typeface="Times New Roman" panose="02020603050405020304" pitchFamily="18" charset="0"/>
                <a:ea typeface="微软雅黑" panose="020B0503020204020204" pitchFamily="34" charset="-122"/>
              </a:rPr>
              <a:t>：中国联通互联网（</a:t>
            </a:r>
            <a:r>
              <a:rPr lang="en-US" altLang="zh-CN" dirty="0">
                <a:latin typeface="Times New Roman" panose="02020603050405020304" pitchFamily="18" charset="0"/>
                <a:ea typeface="微软雅黑" panose="020B0503020204020204" pitchFamily="34" charset="-122"/>
              </a:rPr>
              <a:t>UNINET</a:t>
            </a:r>
            <a:r>
              <a:rPr lang="zh-CN" altLang="en-US" dirty="0">
                <a:latin typeface="Times New Roman" panose="02020603050405020304" pitchFamily="18" charset="0"/>
                <a:ea typeface="微软雅黑" panose="020B0503020204020204" pitchFamily="34" charset="-122"/>
              </a:rPr>
              <a:t>）</a:t>
            </a:r>
            <a:endParaRPr lang="zh-CN" altLang="en-US" dirty="0">
              <a:latin typeface="Times New Roman" panose="02020603050405020304" pitchFamily="18" charset="0"/>
              <a:ea typeface="微软雅黑" panose="020B0503020204020204" pitchFamily="34" charset="-122"/>
            </a:endParaRPr>
          </a:p>
          <a:p>
            <a:pPr>
              <a:lnSpc>
                <a:spcPct val="150000"/>
              </a:lnSpc>
            </a:pPr>
            <a:r>
              <a:rPr lang="zh-CN" altLang="en-US" b="1" dirty="0">
                <a:latin typeface="Times New Roman" panose="02020603050405020304" pitchFamily="18" charset="0"/>
                <a:ea typeface="微软雅黑" panose="020B0503020204020204" pitchFamily="34" charset="-122"/>
              </a:rPr>
              <a:t>铁通</a:t>
            </a:r>
            <a:r>
              <a:rPr lang="zh-CN" altLang="en-US" dirty="0">
                <a:latin typeface="Times New Roman" panose="02020603050405020304" pitchFamily="18" charset="0"/>
                <a:ea typeface="微软雅黑" panose="020B0503020204020204" pitchFamily="34" charset="-122"/>
              </a:rPr>
              <a:t>：中国铁通互联网（</a:t>
            </a:r>
            <a:r>
              <a:rPr lang="en-US" altLang="zh-CN" dirty="0">
                <a:latin typeface="Times New Roman" panose="02020603050405020304" pitchFamily="18" charset="0"/>
                <a:ea typeface="微软雅黑" panose="020B0503020204020204" pitchFamily="34" charset="-122"/>
              </a:rPr>
              <a:t>CRCNET</a:t>
            </a:r>
            <a:r>
              <a:rPr lang="zh-CN" altLang="en-US" dirty="0">
                <a:latin typeface="Times New Roman" panose="02020603050405020304" pitchFamily="18" charset="0"/>
                <a:ea typeface="微软雅黑" panose="020B0503020204020204" pitchFamily="34" charset="-122"/>
              </a:rPr>
              <a:t>）</a:t>
            </a:r>
            <a:endParaRPr lang="zh-CN" altLang="en-US" dirty="0">
              <a:latin typeface="Times New Roman" panose="02020603050405020304" pitchFamily="18" charset="0"/>
              <a:ea typeface="微软雅黑" panose="020B0503020204020204" pitchFamily="34" charset="-122"/>
            </a:endParaRPr>
          </a:p>
          <a:p>
            <a:pPr>
              <a:lnSpc>
                <a:spcPct val="150000"/>
              </a:lnSpc>
            </a:pPr>
            <a:r>
              <a:rPr lang="zh-CN" altLang="en-US" b="1" dirty="0">
                <a:latin typeface="Times New Roman" panose="02020603050405020304" pitchFamily="18" charset="0"/>
                <a:ea typeface="微软雅黑" panose="020B0503020204020204" pitchFamily="34" charset="-122"/>
              </a:rPr>
              <a:t>卫星</a:t>
            </a:r>
            <a:r>
              <a:rPr lang="zh-CN" altLang="en-US" dirty="0">
                <a:latin typeface="Times New Roman" panose="02020603050405020304" pitchFamily="18" charset="0"/>
                <a:ea typeface="微软雅黑" panose="020B0503020204020204" pitchFamily="34" charset="-122"/>
              </a:rPr>
              <a:t>：中国卫星集团互联网（</a:t>
            </a:r>
            <a:r>
              <a:rPr lang="en-US" altLang="zh-CN" dirty="0">
                <a:latin typeface="Times New Roman" panose="02020603050405020304" pitchFamily="18" charset="0"/>
                <a:ea typeface="微软雅黑" panose="020B0503020204020204" pitchFamily="34" charset="-122"/>
              </a:rPr>
              <a:t>CSNET</a:t>
            </a:r>
            <a:r>
              <a:rPr lang="zh-CN" altLang="en-US" dirty="0">
                <a:latin typeface="Times New Roman" panose="02020603050405020304" pitchFamily="18" charset="0"/>
                <a:ea typeface="微软雅黑" panose="020B0503020204020204" pitchFamily="34" charset="-122"/>
              </a:rPr>
              <a:t>）</a:t>
            </a:r>
            <a:endParaRPr lang="zh-CN" altLang="en-US" dirty="0">
              <a:latin typeface="Times New Roman" panose="02020603050405020304" pitchFamily="18" charset="0"/>
              <a:ea typeface="微软雅黑" panose="020B0503020204020204" pitchFamily="34" charset="-122"/>
            </a:endParaRPr>
          </a:p>
          <a:p>
            <a:pPr>
              <a:lnSpc>
                <a:spcPct val="150000"/>
              </a:lnSpc>
            </a:pPr>
            <a:r>
              <a:rPr lang="zh-CN" altLang="en-US" b="1" dirty="0">
                <a:latin typeface="Times New Roman" panose="02020603050405020304" pitchFamily="18" charset="0"/>
                <a:ea typeface="微软雅黑" panose="020B0503020204020204" pitchFamily="34" charset="-122"/>
              </a:rPr>
              <a:t>科技</a:t>
            </a:r>
            <a:r>
              <a:rPr lang="zh-CN" altLang="en-US" dirty="0">
                <a:latin typeface="Times New Roman" panose="02020603050405020304" pitchFamily="18" charset="0"/>
                <a:ea typeface="微软雅黑" panose="020B0503020204020204" pitchFamily="34" charset="-122"/>
              </a:rPr>
              <a:t>：中国科技网（</a:t>
            </a:r>
            <a:r>
              <a:rPr lang="en-US" altLang="zh-CN" dirty="0">
                <a:latin typeface="Times New Roman" panose="02020603050405020304" pitchFamily="18" charset="0"/>
                <a:ea typeface="微软雅黑" panose="020B0503020204020204" pitchFamily="34" charset="-122"/>
              </a:rPr>
              <a:t>CSTNET</a:t>
            </a:r>
            <a:r>
              <a:rPr lang="zh-CN" altLang="en-US" dirty="0">
                <a:latin typeface="Times New Roman" panose="02020603050405020304" pitchFamily="18" charset="0"/>
                <a:ea typeface="微软雅黑" panose="020B0503020204020204" pitchFamily="34" charset="-122"/>
              </a:rPr>
              <a:t>）</a:t>
            </a:r>
            <a:endParaRPr lang="zh-CN" altLang="en-US" dirty="0">
              <a:latin typeface="Times New Roman" panose="02020603050405020304" pitchFamily="18" charset="0"/>
              <a:ea typeface="微软雅黑" panose="020B0503020204020204" pitchFamily="34" charset="-122"/>
            </a:endParaRPr>
          </a:p>
          <a:p>
            <a:pPr>
              <a:lnSpc>
                <a:spcPct val="150000"/>
              </a:lnSpc>
            </a:pPr>
            <a:r>
              <a:rPr lang="zh-CN" altLang="en-US" b="1" dirty="0">
                <a:latin typeface="Times New Roman" panose="02020603050405020304" pitchFamily="18" charset="0"/>
                <a:ea typeface="微软雅黑" panose="020B0503020204020204" pitchFamily="34" charset="-122"/>
              </a:rPr>
              <a:t>教育</a:t>
            </a:r>
            <a:r>
              <a:rPr lang="zh-CN" altLang="en-US" dirty="0">
                <a:latin typeface="Times New Roman" panose="02020603050405020304" pitchFamily="18" charset="0"/>
                <a:ea typeface="微软雅黑" panose="020B0503020204020204" pitchFamily="34" charset="-122"/>
              </a:rPr>
              <a:t>：中国教育和科研计算机网（</a:t>
            </a:r>
            <a:r>
              <a:rPr lang="en-US" altLang="zh-CN" dirty="0">
                <a:latin typeface="Times New Roman" panose="02020603050405020304" pitchFamily="18" charset="0"/>
                <a:ea typeface="微软雅黑" panose="020B0503020204020204" pitchFamily="34" charset="-122"/>
              </a:rPr>
              <a:t>CERNET</a:t>
            </a:r>
            <a:r>
              <a:rPr lang="zh-CN" altLang="en-US" dirty="0">
                <a:latin typeface="Times New Roman" panose="02020603050405020304" pitchFamily="18" charset="0"/>
                <a:ea typeface="微软雅黑" panose="020B0503020204020204" pitchFamily="34" charset="-122"/>
              </a:rPr>
              <a:t>）</a:t>
            </a:r>
            <a:endParaRPr lang="zh-CN" altLang="en-US" dirty="0">
              <a:latin typeface="Times New Roman" panose="02020603050405020304" pitchFamily="18" charset="0"/>
              <a:ea typeface="微软雅黑" panose="020B0503020204020204" pitchFamily="34" charset="-122"/>
            </a:endParaRPr>
          </a:p>
          <a:p>
            <a:pPr>
              <a:lnSpc>
                <a:spcPct val="150000"/>
              </a:lnSpc>
            </a:pPr>
            <a:r>
              <a:rPr lang="zh-CN" altLang="en-US" b="1" dirty="0">
                <a:latin typeface="Times New Roman" panose="02020603050405020304" pitchFamily="18" charset="0"/>
                <a:ea typeface="微软雅黑" panose="020B0503020204020204" pitchFamily="34" charset="-122"/>
              </a:rPr>
              <a:t>贸易</a:t>
            </a:r>
            <a:r>
              <a:rPr lang="zh-CN" altLang="en-US" dirty="0">
                <a:latin typeface="Times New Roman" panose="02020603050405020304" pitchFamily="18" charset="0"/>
                <a:ea typeface="微软雅黑" panose="020B0503020204020204" pitchFamily="34" charset="-122"/>
              </a:rPr>
              <a:t>：中国国际经济贸易互联网（</a:t>
            </a:r>
            <a:r>
              <a:rPr lang="en-US" altLang="zh-CN" dirty="0">
                <a:latin typeface="Times New Roman" panose="02020603050405020304" pitchFamily="18" charset="0"/>
                <a:ea typeface="微软雅黑" panose="020B0503020204020204" pitchFamily="34" charset="-122"/>
              </a:rPr>
              <a:t>CIETNET</a:t>
            </a:r>
            <a:r>
              <a:rPr lang="zh-CN" altLang="en-US" dirty="0">
                <a:latin typeface="Times New Roman" panose="02020603050405020304" pitchFamily="18" charset="0"/>
                <a:ea typeface="微软雅黑" panose="020B0503020204020204" pitchFamily="34" charset="-122"/>
              </a:rPr>
              <a:t>）</a:t>
            </a:r>
            <a:endParaRPr lang="zh-CN" altLang="en-US" dirty="0">
              <a:latin typeface="Times New Roman" panose="02020603050405020304" pitchFamily="18" charset="0"/>
              <a:ea typeface="微软雅黑" panose="020B0503020204020204" pitchFamily="34" charset="-122"/>
            </a:endParaRPr>
          </a:p>
          <a:p>
            <a:pPr>
              <a:lnSpc>
                <a:spcPct val="150000"/>
              </a:lnSpc>
            </a:pPr>
            <a:r>
              <a:rPr lang="zh-CN" altLang="en-US" b="1" dirty="0">
                <a:latin typeface="Times New Roman" panose="02020603050405020304" pitchFamily="18" charset="0"/>
                <a:ea typeface="微软雅黑" panose="020B0503020204020204" pitchFamily="34" charset="-122"/>
              </a:rPr>
              <a:t>长城</a:t>
            </a:r>
            <a:r>
              <a:rPr lang="zh-CN" altLang="en-US" dirty="0">
                <a:latin typeface="Times New Roman" panose="02020603050405020304" pitchFamily="18" charset="0"/>
                <a:ea typeface="微软雅黑" panose="020B0503020204020204" pitchFamily="34" charset="-122"/>
              </a:rPr>
              <a:t>：中国长城互联网（</a:t>
            </a:r>
            <a:r>
              <a:rPr lang="en-US" altLang="zh-CN" dirty="0">
                <a:latin typeface="Times New Roman" panose="02020603050405020304" pitchFamily="18" charset="0"/>
                <a:ea typeface="微软雅黑" panose="020B0503020204020204" pitchFamily="34" charset="-122"/>
              </a:rPr>
              <a:t>CGWNET</a:t>
            </a:r>
            <a:r>
              <a:rPr lang="zh-CN" altLang="en-US" dirty="0">
                <a:latin typeface="Times New Roman" panose="02020603050405020304" pitchFamily="18" charset="0"/>
                <a:ea typeface="微软雅黑" panose="020B0503020204020204" pitchFamily="34" charset="-122"/>
              </a:rPr>
              <a:t>）</a:t>
            </a:r>
            <a:endParaRPr lang="zh-CN" altLang="en-US" dirty="0">
              <a:latin typeface="Times New Roman" panose="02020603050405020304" pitchFamily="18" charset="0"/>
              <a:ea typeface="微软雅黑"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692696"/>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3.1.1 Internet</a:t>
            </a:r>
            <a:r>
              <a:rPr lang="zh-CN" altLang="en-US" sz="3200" dirty="0">
                <a:solidFill>
                  <a:srgbClr val="0000FF"/>
                </a:solidFill>
                <a:latin typeface="微软雅黑" panose="020B0503020204020204" pitchFamily="34" charset="-122"/>
                <a:ea typeface="微软雅黑" panose="020B0503020204020204" pitchFamily="34" charset="-122"/>
              </a:rPr>
              <a:t>服务提供者</a:t>
            </a:r>
            <a:r>
              <a:rPr lang="en-US" altLang="zh-CN" sz="3200" dirty="0">
                <a:solidFill>
                  <a:srgbClr val="0000FF"/>
                </a:solidFill>
                <a:latin typeface="微软雅黑" panose="020B0503020204020204" pitchFamily="34" charset="-122"/>
                <a:ea typeface="微软雅黑" panose="020B0503020204020204" pitchFamily="34" charset="-122"/>
              </a:rPr>
              <a:t>(ISP)</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fld>
            <a:endParaRPr lang="en-US" dirty="0"/>
          </a:p>
        </p:txBody>
      </p:sp>
      <p:sp>
        <p:nvSpPr>
          <p:cNvPr id="7" name="文本框 6"/>
          <p:cNvSpPr txBox="1"/>
          <p:nvPr/>
        </p:nvSpPr>
        <p:spPr>
          <a:xfrm>
            <a:off x="107504" y="35913"/>
            <a:ext cx="306930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3.1 </a:t>
            </a:r>
            <a:r>
              <a:rPr lang="zh-CN" altLang="en-US" dirty="0">
                <a:solidFill>
                  <a:schemeClr val="bg1"/>
                </a:solidFill>
                <a:latin typeface="微软雅黑" panose="020B0503020204020204" pitchFamily="34" charset="-122"/>
                <a:ea typeface="微软雅黑" panose="020B0503020204020204" pitchFamily="34" charset="-122"/>
              </a:rPr>
              <a:t>宽带网络和</a:t>
            </a:r>
            <a:r>
              <a:rPr lang="en-US" altLang="zh-CN" dirty="0">
                <a:solidFill>
                  <a:schemeClr val="bg1"/>
                </a:solidFill>
                <a:latin typeface="微软雅黑" panose="020B0503020204020204" pitchFamily="34" charset="-122"/>
                <a:ea typeface="微软雅黑" panose="020B0503020204020204" pitchFamily="34" charset="-122"/>
              </a:rPr>
              <a:t>Internet</a:t>
            </a:r>
            <a:r>
              <a:rPr lang="zh-CN" altLang="en-US" dirty="0">
                <a:solidFill>
                  <a:schemeClr val="bg1"/>
                </a:solidFill>
                <a:latin typeface="微软雅黑" panose="020B0503020204020204" pitchFamily="34" charset="-122"/>
                <a:ea typeface="微软雅黑" panose="020B0503020204020204" pitchFamily="34" charset="-122"/>
              </a:rPr>
              <a:t>架构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8"/>
          <p:cNvSpPr txBox="1">
            <a:spLocks noChangeArrowheads="1"/>
          </p:cNvSpPr>
          <p:nvPr/>
        </p:nvSpPr>
        <p:spPr bwMode="auto">
          <a:xfrm>
            <a:off x="179512" y="1435885"/>
            <a:ext cx="8712968" cy="2673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61950" lvl="1" indent="-361950">
              <a:lnSpc>
                <a:spcPct val="120000"/>
              </a:lnSpc>
              <a:spcBef>
                <a:spcPct val="20000"/>
              </a:spcBef>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Internet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组织</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：基于无中心的供给和管理模型。</a:t>
            </a:r>
            <a:endPar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可以自由选择</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ISP</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并进行互联。</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ISP</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可以自由地部署、运营和管理他们的网络。</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虽有诸如互联网名称和数字分配机构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ICANN</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对</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Internet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通信进行监督和协调，但没有一个中央实体对</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Internet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进行全面控制。</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政府</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规定</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和监管</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法律</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控制着境内外机构和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ISP</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的服务提供条件，</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Internet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的某些领域仍然需要政府的法律和法规来进行管理。</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2518098" y="647180"/>
            <a:ext cx="5078238" cy="61157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PLACING_PICTURE_USER_VIEWPORT" val="{&quot;height&quot;:9725.296062992125,&quot;width&quot;:13160.311811023621}"/>
</p:tagLst>
</file>

<file path=ppt/tags/tag2.xml><?xml version="1.0" encoding="utf-8"?>
<p:tagLst xmlns:p="http://schemas.openxmlformats.org/presentationml/2006/main">
  <p:tag name="KSO_WM_BEAUTIFY_FLAG" val=""/>
  <p:tag name="KSO_WM_UNIT_PLACING_PICTURE_USER_VIEWPORT" val="{&quot;height&quot;:7069,&quot;width&quot;:2622}"/>
</p:tagLst>
</file>

<file path=ppt/tags/tag3.xml><?xml version="1.0" encoding="utf-8"?>
<p:tagLst xmlns:p="http://schemas.openxmlformats.org/presentationml/2006/main">
  <p:tag name="KSO_WM_BEAUTIFY_FLAG" val=""/>
  <p:tag name="KSO_WM_UNIT_PLACING_PICTURE_USER_VIEWPORT" val="{&quot;height&quot;:7069,&quot;width&quot;:2622}"/>
</p:tagLst>
</file>

<file path=ppt/tags/tag4.xml><?xml version="1.0" encoding="utf-8"?>
<p:tagLst xmlns:p="http://schemas.openxmlformats.org/presentationml/2006/main">
  <p:tag name="KSO_WM_BEAUTIFY_FLAG" val=""/>
  <p:tag name="KSO_WM_UNIT_PLACING_PICTURE_USER_VIEWPORT" val="{&quot;height&quot;:7069,&quot;width&quot;:2622}"/>
</p:tagLst>
</file>

<file path=ppt/tags/tag5.xml><?xml version="1.0" encoding="utf-8"?>
<p:tagLst xmlns:p="http://schemas.openxmlformats.org/presentationml/2006/main">
  <p:tag name="KSO_WPP_MARK_KEY" val="3b3a0ca2-4f55-49a6-9dde-e4ecdb24b7aa"/>
  <p:tag name="COMMONDATA" val="eyJoZGlkIjoiZWNkZDdjMTBjYmY5MjViODMwZjhmY2I4Mzc3YTIxMmIifQ=="/>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9243</Words>
  <Application>WPS 演示</Application>
  <PresentationFormat>全屏显示(4:3)</PresentationFormat>
  <Paragraphs>557</Paragraphs>
  <Slides>51</Slides>
  <Notes>62</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51</vt:i4>
      </vt:variant>
    </vt:vector>
  </HeadingPairs>
  <TitlesOfParts>
    <vt:vector size="72" baseType="lpstr">
      <vt:lpstr>Arial</vt:lpstr>
      <vt:lpstr>宋体</vt:lpstr>
      <vt:lpstr>Wingdings</vt:lpstr>
      <vt:lpstr>Calibri</vt:lpstr>
      <vt:lpstr>微软雅黑</vt:lpstr>
      <vt:lpstr>Hei</vt:lpstr>
      <vt:lpstr>黑体</vt:lpstr>
      <vt:lpstr>Times New Roman</vt:lpstr>
      <vt:lpstr>Inter</vt:lpstr>
      <vt:lpstr>Segoe Print</vt:lpstr>
      <vt:lpstr>PingFang SC</vt:lpstr>
      <vt:lpstr>等线</vt:lpstr>
      <vt:lpstr>Arial Unicode MS</vt:lpstr>
      <vt:lpstr>等线 Light</vt:lpstr>
      <vt:lpstr>-apple-system</vt:lpstr>
      <vt:lpstr>Roboto</vt:lpstr>
      <vt:lpstr>Söhne</vt:lpstr>
      <vt:lpstr>RedHatText</vt:lpstr>
      <vt:lpstr>Open Sans, Arial, sans-serif</vt:lpstr>
      <vt:lpstr>Helvetica Neue</vt:lpstr>
      <vt:lpstr>自定义设计方案</vt:lpstr>
      <vt:lpstr>第三章 云使能技术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DADI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lsk</dc:creator>
  <cp:keywords>计算机学院</cp:keywords>
  <cp:lastModifiedBy>张国明</cp:lastModifiedBy>
  <cp:revision>2588</cp:revision>
  <dcterms:created xsi:type="dcterms:W3CDTF">2013-05-22T02:15:00Z</dcterms:created>
  <dcterms:modified xsi:type="dcterms:W3CDTF">2025-03-05T10:56:21Z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2052-12.1.0.20305</vt:lpwstr>
  </property>
  <property fmtid="{D5CDD505-2E9C-101B-9397-08002B2CF9AE}" pid="3" name="ICV">
    <vt:lpwstr>411C928310D74603927356D26AF461E4_13</vt:lpwstr>
  </property>
</Properties>
</file>